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cademy" panose="020B0604020202020204" charset="0"/>
      <p:regular r:id="rId31"/>
    </p:embeddedFont>
    <p:embeddedFont>
      <p:font typeface="Anton" pitchFamily="2" charset="0"/>
      <p:regular r:id="rId32"/>
    </p:embeddedFont>
    <p:embeddedFont>
      <p:font typeface="Codec Pro" panose="020B0604020202020204" charset="0"/>
      <p:regular r:id="rId33"/>
    </p:embeddedFont>
    <p:embeddedFont>
      <p:font typeface="Codec Pro Bold" panose="020B0604020202020204" charset="0"/>
      <p:regular r:id="rId34"/>
    </p:embeddedFont>
    <p:embeddedFont>
      <p:font typeface="Mokoto" panose="020B0604020202020204" charset="0"/>
      <p:regular r:id="rId35"/>
    </p:embeddedFont>
    <p:embeddedFont>
      <p:font typeface="Tomorrow" panose="020B0604020202020204" charset="0"/>
      <p:regular r:id="rId36"/>
    </p:embeddedFont>
    <p:embeddedFont>
      <p:font typeface="Tomorrow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42" y="-4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2.png"/><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5.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sv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6.sv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50.png"/><Relationship Id="rId4" Type="http://schemas.openxmlformats.org/officeDocument/2006/relationships/image" Target="../media/image5.pn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sv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3.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59.png"/><Relationship Id="rId5" Type="http://schemas.openxmlformats.org/officeDocument/2006/relationships/image" Target="../media/image5.png"/><Relationship Id="rId10" Type="http://schemas.openxmlformats.org/officeDocument/2006/relationships/image" Target="../media/image58.svg"/><Relationship Id="rId4" Type="http://schemas.openxmlformats.org/officeDocument/2006/relationships/image" Target="../media/image4.sv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4.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55" b="-6555"/>
            </a:stretch>
          </a:blipFill>
        </p:spPr>
        <p:txBody>
          <a:bodyPr/>
          <a:lstStyle/>
          <a:p>
            <a:endParaRPr lang="vi-VN"/>
          </a:p>
        </p:txBody>
      </p:sp>
      <p:sp>
        <p:nvSpPr>
          <p:cNvPr id="3" name="Freeform 3"/>
          <p:cNvSpPr/>
          <p:nvPr/>
        </p:nvSpPr>
        <p:spPr>
          <a:xfrm>
            <a:off x="1156062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vi-VN"/>
          </a:p>
        </p:txBody>
      </p:sp>
      <p:sp>
        <p:nvSpPr>
          <p:cNvPr id="4" name="Freeform 4"/>
          <p:cNvSpPr/>
          <p:nvPr/>
        </p:nvSpPr>
        <p:spPr>
          <a:xfrm>
            <a:off x="2441680" y="1028700"/>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4237358" y="3600226"/>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2198310" y="2519635"/>
            <a:ext cx="9078020" cy="5428705"/>
          </a:xfrm>
          <a:prstGeom prst="rect">
            <a:avLst/>
          </a:prstGeom>
        </p:spPr>
        <p:txBody>
          <a:bodyPr lIns="0" tIns="0" rIns="0" bIns="0" rtlCol="0" anchor="t">
            <a:spAutoFit/>
          </a:bodyPr>
          <a:lstStyle/>
          <a:p>
            <a:pPr algn="l">
              <a:lnSpc>
                <a:spcPts val="14163"/>
              </a:lnSpc>
            </a:pPr>
            <a:r>
              <a:rPr lang="en-US" sz="13362">
                <a:solidFill>
                  <a:srgbClr val="FFFFFF"/>
                </a:solidFill>
                <a:latin typeface="Anton"/>
                <a:ea typeface="Anton"/>
                <a:cs typeface="Anton"/>
                <a:sym typeface="Anton"/>
              </a:rPr>
              <a:t>AUTOMATIC</a:t>
            </a:r>
          </a:p>
          <a:p>
            <a:pPr algn="l">
              <a:lnSpc>
                <a:spcPts val="14163"/>
              </a:lnSpc>
            </a:pPr>
            <a:r>
              <a:rPr lang="en-US" sz="13362">
                <a:solidFill>
                  <a:srgbClr val="FFFFFF"/>
                </a:solidFill>
                <a:latin typeface="Anton"/>
                <a:ea typeface="Anton"/>
                <a:cs typeface="Anton"/>
                <a:sym typeface="Anton"/>
              </a:rPr>
              <a:t>LICENSE PLATE</a:t>
            </a:r>
          </a:p>
          <a:p>
            <a:pPr algn="l">
              <a:lnSpc>
                <a:spcPts val="14163"/>
              </a:lnSpc>
            </a:pPr>
            <a:r>
              <a:rPr lang="en-US" sz="13362">
                <a:solidFill>
                  <a:srgbClr val="FFFFFF"/>
                </a:solidFill>
                <a:latin typeface="Anton"/>
                <a:ea typeface="Anton"/>
                <a:cs typeface="Anton"/>
                <a:sym typeface="Anton"/>
              </a:rPr>
              <a:t>RECOGNITION </a:t>
            </a:r>
          </a:p>
        </p:txBody>
      </p:sp>
      <p:sp>
        <p:nvSpPr>
          <p:cNvPr id="7" name="Freeform 7"/>
          <p:cNvSpPr/>
          <p:nvPr/>
        </p:nvSpPr>
        <p:spPr>
          <a:xfrm>
            <a:off x="2291836" y="8927349"/>
            <a:ext cx="4096374" cy="647972"/>
          </a:xfrm>
          <a:custGeom>
            <a:avLst/>
            <a:gdLst/>
            <a:ahLst/>
            <a:cxnLst/>
            <a:rect l="l" t="t" r="r" b="b"/>
            <a:pathLst>
              <a:path w="4096374" h="647972">
                <a:moveTo>
                  <a:pt x="0" y="0"/>
                </a:moveTo>
                <a:lnTo>
                  <a:pt x="4096374" y="0"/>
                </a:lnTo>
                <a:lnTo>
                  <a:pt x="4096374" y="647971"/>
                </a:lnTo>
                <a:lnTo>
                  <a:pt x="0" y="6479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TextBox 8"/>
          <p:cNvSpPr txBox="1"/>
          <p:nvPr/>
        </p:nvSpPr>
        <p:spPr>
          <a:xfrm>
            <a:off x="3296855" y="1222753"/>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vi-VN"/>
          </a:p>
        </p:txBody>
      </p:sp>
      <p:sp>
        <p:nvSpPr>
          <p:cNvPr id="3" name="Freeform 3"/>
          <p:cNvSpPr/>
          <p:nvPr/>
        </p:nvSpPr>
        <p:spPr>
          <a:xfrm>
            <a:off x="12279374" y="-2029641"/>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3">
              <a:alphaModFix amt="61000"/>
            </a:blip>
            <a:stretch>
              <a:fillRect/>
            </a:stretch>
          </a:blipFill>
        </p:spPr>
        <p:txBody>
          <a:bodyPr/>
          <a:lstStyle/>
          <a:p>
            <a:endParaRPr lang="vi-VN"/>
          </a:p>
        </p:txBody>
      </p:sp>
      <p:sp>
        <p:nvSpPr>
          <p:cNvPr id="4" name="Freeform 4"/>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0680956" y="491290"/>
            <a:ext cx="6578344" cy="9304420"/>
          </a:xfrm>
          <a:custGeom>
            <a:avLst/>
            <a:gdLst/>
            <a:ahLst/>
            <a:cxnLst/>
            <a:rect l="l" t="t" r="r" b="b"/>
            <a:pathLst>
              <a:path w="6578344" h="9304420">
                <a:moveTo>
                  <a:pt x="0" y="0"/>
                </a:moveTo>
                <a:lnTo>
                  <a:pt x="6578344" y="0"/>
                </a:lnTo>
                <a:lnTo>
                  <a:pt x="6578344" y="9304420"/>
                </a:lnTo>
                <a:lnTo>
                  <a:pt x="0" y="9304420"/>
                </a:lnTo>
                <a:lnTo>
                  <a:pt x="0" y="0"/>
                </a:lnTo>
                <a:close/>
              </a:path>
            </a:pathLst>
          </a:custGeom>
          <a:blipFill>
            <a:blip r:embed="rId6"/>
            <a:stretch>
              <a:fillRect t="-7087"/>
            </a:stretch>
          </a:blipFill>
        </p:spPr>
        <p:txBody>
          <a:bodyPr/>
          <a:lstStyle/>
          <a:p>
            <a:endParaRPr lang="vi-VN"/>
          </a:p>
        </p:txBody>
      </p:sp>
      <p:sp>
        <p:nvSpPr>
          <p:cNvPr id="6" name="TextBox 6"/>
          <p:cNvSpPr txBox="1"/>
          <p:nvPr/>
        </p:nvSpPr>
        <p:spPr>
          <a:xfrm>
            <a:off x="708737" y="2056484"/>
            <a:ext cx="8861960"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INCEPTIONRESNETV2</a:t>
            </a:r>
          </a:p>
        </p:txBody>
      </p:sp>
      <p:sp>
        <p:nvSpPr>
          <p:cNvPr id="7" name="TextBox 7"/>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1662520" y="3955273"/>
            <a:ext cx="6954393" cy="4331747"/>
          </a:xfrm>
          <a:prstGeom prst="rect">
            <a:avLst/>
          </a:prstGeom>
        </p:spPr>
        <p:txBody>
          <a:bodyPr lIns="0" tIns="0" rIns="0" bIns="0" rtlCol="0" anchor="t">
            <a:spAutoFit/>
          </a:bodyPr>
          <a:lstStyle/>
          <a:p>
            <a:pPr algn="just">
              <a:lnSpc>
                <a:spcPts val="4317"/>
              </a:lnSpc>
            </a:pPr>
            <a:r>
              <a:rPr lang="en-US" sz="3083">
                <a:solidFill>
                  <a:srgbClr val="FFFFFF"/>
                </a:solidFill>
                <a:latin typeface="Tomorrow"/>
                <a:ea typeface="Tomorrow"/>
                <a:cs typeface="Tomorrow"/>
                <a:sym typeface="Tomorrow"/>
              </a:rPr>
              <a:t>Inception-ResNet V2 là một kiến trúc mạng nơ-ron sâu (deep neural network) được thiết kế để giải quyết các bài toán về nhận dạng và phân loại hình ảnh </a:t>
            </a:r>
          </a:p>
          <a:p>
            <a:pPr algn="just">
              <a:lnSpc>
                <a:spcPts val="4317"/>
              </a:lnSpc>
              <a:spcBef>
                <a:spcPct val="0"/>
              </a:spcBef>
            </a:pPr>
            <a:r>
              <a:rPr lang="en-US" sz="3083">
                <a:solidFill>
                  <a:srgbClr val="FFFFFF"/>
                </a:solidFill>
                <a:latin typeface="Tomorrow"/>
                <a:ea typeface="Tomorrow"/>
                <a:cs typeface="Tomorrow"/>
                <a:sym typeface="Tomorrow"/>
              </a:rPr>
              <a:t>Giúp nhận diện vùng chứa biển số  với tỉ lệ chính xác cao ngay cả trong những điều kiện phức tạp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vi-VN"/>
          </a:p>
        </p:txBody>
      </p:sp>
      <p:sp>
        <p:nvSpPr>
          <p:cNvPr id="3" name="Freeform 3"/>
          <p:cNvSpPr/>
          <p:nvPr/>
        </p:nvSpPr>
        <p:spPr>
          <a:xfrm>
            <a:off x="13936057" y="-1501936"/>
            <a:ext cx="12919638" cy="12919638"/>
          </a:xfrm>
          <a:custGeom>
            <a:avLst/>
            <a:gdLst/>
            <a:ahLst/>
            <a:cxnLst/>
            <a:rect l="l" t="t" r="r" b="b"/>
            <a:pathLst>
              <a:path w="12919638" h="12919638">
                <a:moveTo>
                  <a:pt x="0" y="0"/>
                </a:moveTo>
                <a:lnTo>
                  <a:pt x="12919638" y="0"/>
                </a:lnTo>
                <a:lnTo>
                  <a:pt x="12919638" y="12919638"/>
                </a:lnTo>
                <a:lnTo>
                  <a:pt x="0" y="12919638"/>
                </a:lnTo>
                <a:lnTo>
                  <a:pt x="0" y="0"/>
                </a:lnTo>
                <a:close/>
              </a:path>
            </a:pathLst>
          </a:custGeom>
          <a:blipFill>
            <a:blip r:embed="rId3">
              <a:alphaModFix amt="24000"/>
            </a:blip>
            <a:stretch>
              <a:fillRect/>
            </a:stretch>
          </a:blipFill>
        </p:spPr>
        <p:txBody>
          <a:bodyPr/>
          <a:lstStyle/>
          <a:p>
            <a:endParaRPr lang="vi-VN"/>
          </a:p>
        </p:txBody>
      </p:sp>
      <p:sp>
        <p:nvSpPr>
          <p:cNvPr id="4" name="Freeform 4"/>
          <p:cNvSpPr/>
          <p:nvPr/>
        </p:nvSpPr>
        <p:spPr>
          <a:xfrm>
            <a:off x="-5952841" y="5367493"/>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4">
              <a:alphaModFix amt="61000"/>
            </a:blip>
            <a:stretch>
              <a:fillRect/>
            </a:stretch>
          </a:blipFill>
        </p:spPr>
        <p:txBody>
          <a:bodyPr/>
          <a:lstStyle/>
          <a:p>
            <a:endParaRPr lang="vi-VN"/>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13936057" y="9103036"/>
            <a:ext cx="10266480" cy="3721599"/>
          </a:xfrm>
          <a:custGeom>
            <a:avLst/>
            <a:gdLst/>
            <a:ahLst/>
            <a:cxnLst/>
            <a:rect l="l" t="t" r="r" b="b"/>
            <a:pathLst>
              <a:path w="10266480" h="3721599">
                <a:moveTo>
                  <a:pt x="0" y="0"/>
                </a:moveTo>
                <a:lnTo>
                  <a:pt x="10266481" y="0"/>
                </a:lnTo>
                <a:lnTo>
                  <a:pt x="10266481" y="3721599"/>
                </a:lnTo>
                <a:lnTo>
                  <a:pt x="0" y="3721599"/>
                </a:lnTo>
                <a:lnTo>
                  <a:pt x="0" y="0"/>
                </a:lnTo>
                <a:close/>
              </a:path>
            </a:pathLst>
          </a:custGeom>
          <a:blipFill>
            <a:blip r:embed="rId7">
              <a:alphaModFix amt="57000"/>
            </a:blip>
            <a:stretch>
              <a:fillRect/>
            </a:stretch>
          </a:blipFill>
        </p:spPr>
        <p:txBody>
          <a:bodyPr/>
          <a:lstStyle/>
          <a:p>
            <a:endParaRPr lang="vi-VN"/>
          </a:p>
        </p:txBody>
      </p:sp>
      <p:sp>
        <p:nvSpPr>
          <p:cNvPr id="7" name="AutoShape 7"/>
          <p:cNvSpPr/>
          <p:nvPr/>
        </p:nvSpPr>
        <p:spPr>
          <a:xfrm flipV="1">
            <a:off x="6557871" y="2115133"/>
            <a:ext cx="1287922" cy="1287922"/>
          </a:xfrm>
          <a:prstGeom prst="line">
            <a:avLst/>
          </a:prstGeom>
          <a:ln w="38100" cap="flat">
            <a:solidFill>
              <a:srgbClr val="FFFFFF"/>
            </a:solidFill>
            <a:prstDash val="solid"/>
            <a:headEnd type="none" w="sm" len="sm"/>
            <a:tailEnd type="none" w="sm" len="sm"/>
          </a:ln>
        </p:spPr>
        <p:txBody>
          <a:bodyPr/>
          <a:lstStyle/>
          <a:p>
            <a:endParaRPr lang="vi-VN"/>
          </a:p>
        </p:txBody>
      </p:sp>
      <p:sp>
        <p:nvSpPr>
          <p:cNvPr id="8" name="AutoShape 8"/>
          <p:cNvSpPr/>
          <p:nvPr/>
        </p:nvSpPr>
        <p:spPr>
          <a:xfrm flipH="1" flipV="1">
            <a:off x="10442456" y="2128344"/>
            <a:ext cx="1263171" cy="1312205"/>
          </a:xfrm>
          <a:prstGeom prst="line">
            <a:avLst/>
          </a:prstGeom>
          <a:ln w="38100" cap="flat">
            <a:solidFill>
              <a:srgbClr val="FFFFFF"/>
            </a:solidFill>
            <a:prstDash val="solid"/>
            <a:headEnd type="none" w="sm" len="sm"/>
            <a:tailEnd type="none" w="sm" len="sm"/>
          </a:ln>
        </p:spPr>
        <p:txBody>
          <a:bodyPr/>
          <a:lstStyle/>
          <a:p>
            <a:endParaRPr lang="vi-VN"/>
          </a:p>
        </p:txBody>
      </p:sp>
      <p:sp>
        <p:nvSpPr>
          <p:cNvPr id="9" name="Freeform 9"/>
          <p:cNvSpPr/>
          <p:nvPr/>
        </p:nvSpPr>
        <p:spPr>
          <a:xfrm>
            <a:off x="303149" y="6012033"/>
            <a:ext cx="3608908" cy="3704166"/>
          </a:xfrm>
          <a:custGeom>
            <a:avLst/>
            <a:gdLst/>
            <a:ahLst/>
            <a:cxnLst/>
            <a:rect l="l" t="t" r="r" b="b"/>
            <a:pathLst>
              <a:path w="3608908" h="3704166">
                <a:moveTo>
                  <a:pt x="0" y="0"/>
                </a:moveTo>
                <a:lnTo>
                  <a:pt x="3608909" y="0"/>
                </a:lnTo>
                <a:lnTo>
                  <a:pt x="3608909" y="3704167"/>
                </a:lnTo>
                <a:lnTo>
                  <a:pt x="0" y="3704167"/>
                </a:lnTo>
                <a:lnTo>
                  <a:pt x="0" y="0"/>
                </a:lnTo>
                <a:close/>
              </a:path>
            </a:pathLst>
          </a:custGeom>
          <a:blipFill>
            <a:blip r:embed="rId8"/>
            <a:stretch>
              <a:fillRect l="-4404" t="-3038" r="-3121" b="-1722"/>
            </a:stretch>
          </a:blipFill>
        </p:spPr>
        <p:txBody>
          <a:bodyPr/>
          <a:lstStyle/>
          <a:p>
            <a:endParaRPr lang="vi-VN"/>
          </a:p>
        </p:txBody>
      </p:sp>
      <p:sp>
        <p:nvSpPr>
          <p:cNvPr id="10" name="Freeform 10"/>
          <p:cNvSpPr/>
          <p:nvPr/>
        </p:nvSpPr>
        <p:spPr>
          <a:xfrm>
            <a:off x="4912568" y="6016767"/>
            <a:ext cx="3685585" cy="3704166"/>
          </a:xfrm>
          <a:custGeom>
            <a:avLst/>
            <a:gdLst/>
            <a:ahLst/>
            <a:cxnLst/>
            <a:rect l="l" t="t" r="r" b="b"/>
            <a:pathLst>
              <a:path w="3685585" h="3704166">
                <a:moveTo>
                  <a:pt x="0" y="0"/>
                </a:moveTo>
                <a:lnTo>
                  <a:pt x="3685586" y="0"/>
                </a:lnTo>
                <a:lnTo>
                  <a:pt x="3685586" y="3704166"/>
                </a:lnTo>
                <a:lnTo>
                  <a:pt x="0" y="3704166"/>
                </a:lnTo>
                <a:lnTo>
                  <a:pt x="0" y="0"/>
                </a:lnTo>
                <a:close/>
              </a:path>
            </a:pathLst>
          </a:custGeom>
          <a:blipFill>
            <a:blip r:embed="rId9"/>
            <a:stretch>
              <a:fillRect l="-3191" t="-1315" r="-3168" b="-3535"/>
            </a:stretch>
          </a:blipFill>
        </p:spPr>
        <p:txBody>
          <a:bodyPr/>
          <a:lstStyle/>
          <a:p>
            <a:endParaRPr lang="vi-VN" dirty="0"/>
          </a:p>
        </p:txBody>
      </p:sp>
      <p:sp>
        <p:nvSpPr>
          <p:cNvPr id="11" name="Freeform 11"/>
          <p:cNvSpPr/>
          <p:nvPr/>
        </p:nvSpPr>
        <p:spPr>
          <a:xfrm>
            <a:off x="9508034" y="5991636"/>
            <a:ext cx="3700087" cy="3704166"/>
          </a:xfrm>
          <a:custGeom>
            <a:avLst/>
            <a:gdLst/>
            <a:ahLst/>
            <a:cxnLst/>
            <a:rect l="l" t="t" r="r" b="b"/>
            <a:pathLst>
              <a:path w="3700087" h="3704166">
                <a:moveTo>
                  <a:pt x="0" y="0"/>
                </a:moveTo>
                <a:lnTo>
                  <a:pt x="3700086" y="0"/>
                </a:lnTo>
                <a:lnTo>
                  <a:pt x="3700086" y="3704166"/>
                </a:lnTo>
                <a:lnTo>
                  <a:pt x="0" y="3704166"/>
                </a:lnTo>
                <a:lnTo>
                  <a:pt x="0" y="0"/>
                </a:lnTo>
                <a:close/>
              </a:path>
            </a:pathLst>
          </a:custGeom>
          <a:blipFill>
            <a:blip r:embed="rId10"/>
            <a:stretch>
              <a:fillRect l="-3077" t="-3988" r="-3432" b="-478"/>
            </a:stretch>
          </a:blipFill>
        </p:spPr>
        <p:txBody>
          <a:bodyPr/>
          <a:lstStyle/>
          <a:p>
            <a:endParaRPr lang="vi-VN"/>
          </a:p>
        </p:txBody>
      </p:sp>
      <p:sp>
        <p:nvSpPr>
          <p:cNvPr id="12" name="TextBox 12"/>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3" name="TextBox 13"/>
          <p:cNvSpPr txBox="1"/>
          <p:nvPr/>
        </p:nvSpPr>
        <p:spPr>
          <a:xfrm>
            <a:off x="951697" y="3683550"/>
            <a:ext cx="5606174" cy="2453417"/>
          </a:xfrm>
          <a:prstGeom prst="rect">
            <a:avLst/>
          </a:prstGeom>
        </p:spPr>
        <p:txBody>
          <a:bodyPr lIns="0" tIns="0" rIns="0" bIns="0" rtlCol="0" anchor="t">
            <a:spAutoFit/>
          </a:bodyPr>
          <a:lstStyle/>
          <a:p>
            <a:pPr algn="just">
              <a:lnSpc>
                <a:spcPts val="3897"/>
              </a:lnSpc>
              <a:spcBef>
                <a:spcPct val="0"/>
              </a:spcBef>
            </a:pPr>
            <a:r>
              <a:rPr lang="en-US" sz="2783">
                <a:solidFill>
                  <a:srgbClr val="FFFFFF"/>
                </a:solidFill>
                <a:latin typeface="Codec Pro"/>
                <a:ea typeface="Codec Pro"/>
                <a:cs typeface="Codec Pro"/>
                <a:sym typeface="Codec Pro"/>
              </a:rPr>
              <a:t>YOLO (You Only Look Once) là một thuật toán hiện đại trong việc phát hiện đối tượng thời gian thực </a:t>
            </a:r>
          </a:p>
          <a:p>
            <a:pPr algn="just">
              <a:lnSpc>
                <a:spcPts val="3897"/>
              </a:lnSpc>
              <a:spcBef>
                <a:spcPct val="0"/>
              </a:spcBef>
            </a:pPr>
            <a:endParaRPr lang="en-US" sz="2783">
              <a:solidFill>
                <a:srgbClr val="FFFFFF"/>
              </a:solidFill>
              <a:latin typeface="Codec Pro"/>
              <a:ea typeface="Codec Pro"/>
              <a:cs typeface="Codec Pro"/>
              <a:sym typeface="Codec Pro"/>
            </a:endParaRPr>
          </a:p>
        </p:txBody>
      </p:sp>
      <p:sp>
        <p:nvSpPr>
          <p:cNvPr id="14" name="TextBox 14"/>
          <p:cNvSpPr txBox="1"/>
          <p:nvPr/>
        </p:nvSpPr>
        <p:spPr>
          <a:xfrm>
            <a:off x="7983093" y="809030"/>
            <a:ext cx="2321813"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YOLO</a:t>
            </a:r>
          </a:p>
        </p:txBody>
      </p:sp>
      <p:sp>
        <p:nvSpPr>
          <p:cNvPr id="15" name="TextBox 15"/>
          <p:cNvSpPr txBox="1"/>
          <p:nvPr/>
        </p:nvSpPr>
        <p:spPr>
          <a:xfrm>
            <a:off x="11995588" y="3683550"/>
            <a:ext cx="5454287" cy="2453417"/>
          </a:xfrm>
          <a:prstGeom prst="rect">
            <a:avLst/>
          </a:prstGeom>
        </p:spPr>
        <p:txBody>
          <a:bodyPr lIns="0" tIns="0" rIns="0" bIns="0" rtlCol="0" anchor="t">
            <a:spAutoFit/>
          </a:bodyPr>
          <a:lstStyle/>
          <a:p>
            <a:pPr algn="just">
              <a:lnSpc>
                <a:spcPts val="3897"/>
              </a:lnSpc>
              <a:spcBef>
                <a:spcPct val="0"/>
              </a:spcBef>
            </a:pPr>
            <a:r>
              <a:rPr lang="en-US" sz="2783">
                <a:solidFill>
                  <a:srgbClr val="FFFFFF"/>
                </a:solidFill>
                <a:latin typeface="Codec Pro"/>
                <a:ea typeface="Codec Pro"/>
                <a:cs typeface="Codec Pro"/>
                <a:sym typeface="Codec Pro"/>
              </a:rPr>
              <a:t>Giúp xác định chính xác vùng chứa biển số trong ảnh bằng cách quét qua hình ảnh chỉ một lần</a:t>
            </a:r>
          </a:p>
          <a:p>
            <a:pPr algn="just">
              <a:lnSpc>
                <a:spcPts val="3897"/>
              </a:lnSpc>
              <a:spcBef>
                <a:spcPct val="0"/>
              </a:spcBef>
            </a:pPr>
            <a:endParaRPr lang="en-US" sz="2783">
              <a:solidFill>
                <a:srgbClr val="FFFFFF"/>
              </a:solidFill>
              <a:latin typeface="Codec Pro"/>
              <a:ea typeface="Codec Pro"/>
              <a:cs typeface="Codec Pro"/>
              <a:sym typeface="Codec Pro"/>
            </a:endParaRPr>
          </a:p>
        </p:txBody>
      </p:sp>
      <p:sp>
        <p:nvSpPr>
          <p:cNvPr id="16" name="AutoShape 16"/>
          <p:cNvSpPr/>
          <p:nvPr/>
        </p:nvSpPr>
        <p:spPr>
          <a:xfrm>
            <a:off x="4114800" y="7892079"/>
            <a:ext cx="588131" cy="0"/>
          </a:xfrm>
          <a:prstGeom prst="line">
            <a:avLst/>
          </a:prstGeom>
          <a:ln w="38100" cap="flat">
            <a:solidFill>
              <a:srgbClr val="FFFFFF"/>
            </a:solidFill>
            <a:prstDash val="solid"/>
            <a:headEnd type="none" w="sm" len="sm"/>
            <a:tailEnd type="arrow" w="med" len="sm"/>
          </a:ln>
        </p:spPr>
        <p:txBody>
          <a:bodyPr/>
          <a:lstStyle/>
          <a:p>
            <a:endParaRPr lang="vi-VN" dirty="0"/>
          </a:p>
        </p:txBody>
      </p:sp>
      <p:pic>
        <p:nvPicPr>
          <p:cNvPr id="22" name="Picture 21" descr="A dog sitting next to a bicycle&#10;&#10;Description automatically generated">
            <a:extLst>
              <a:ext uri="{FF2B5EF4-FFF2-40B4-BE49-F238E27FC236}">
                <a16:creationId xmlns:a16="http://schemas.microsoft.com/office/drawing/2014/main" id="{3C280ED8-C0A8-D3F1-39DB-DE0D26906C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92606" y="5991637"/>
            <a:ext cx="3704165" cy="3704165"/>
          </a:xfrm>
          <a:prstGeom prst="rect">
            <a:avLst/>
          </a:prstGeom>
        </p:spPr>
      </p:pic>
      <p:sp>
        <p:nvSpPr>
          <p:cNvPr id="23" name="AutoShape 16">
            <a:extLst>
              <a:ext uri="{FF2B5EF4-FFF2-40B4-BE49-F238E27FC236}">
                <a16:creationId xmlns:a16="http://schemas.microsoft.com/office/drawing/2014/main" id="{28419BF5-0F5D-F506-94E5-744D00AD1528}"/>
              </a:ext>
            </a:extLst>
          </p:cNvPr>
          <p:cNvSpPr/>
          <p:nvPr/>
        </p:nvSpPr>
        <p:spPr>
          <a:xfrm>
            <a:off x="8801099" y="7858859"/>
            <a:ext cx="588131" cy="0"/>
          </a:xfrm>
          <a:prstGeom prst="line">
            <a:avLst/>
          </a:prstGeom>
          <a:ln w="38100" cap="flat">
            <a:solidFill>
              <a:srgbClr val="FFFFFF"/>
            </a:solidFill>
            <a:prstDash val="solid"/>
            <a:headEnd type="none" w="sm" len="sm"/>
            <a:tailEnd type="arrow" w="med" len="sm"/>
          </a:ln>
        </p:spPr>
        <p:txBody>
          <a:bodyPr/>
          <a:lstStyle/>
          <a:p>
            <a:endParaRPr lang="vi-VN"/>
          </a:p>
        </p:txBody>
      </p:sp>
      <p:sp>
        <p:nvSpPr>
          <p:cNvPr id="24" name="AutoShape 16">
            <a:extLst>
              <a:ext uri="{FF2B5EF4-FFF2-40B4-BE49-F238E27FC236}">
                <a16:creationId xmlns:a16="http://schemas.microsoft.com/office/drawing/2014/main" id="{33616CDF-6ACD-E279-91F8-7717E6A89504}"/>
              </a:ext>
            </a:extLst>
          </p:cNvPr>
          <p:cNvSpPr/>
          <p:nvPr/>
        </p:nvSpPr>
        <p:spPr>
          <a:xfrm>
            <a:off x="13480263" y="7843720"/>
            <a:ext cx="588131" cy="0"/>
          </a:xfrm>
          <a:prstGeom prst="line">
            <a:avLst/>
          </a:prstGeom>
          <a:ln w="38100" cap="flat">
            <a:solidFill>
              <a:srgbClr val="FFFFFF"/>
            </a:solidFill>
            <a:prstDash val="solid"/>
            <a:headEnd type="none" w="sm" len="sm"/>
            <a:tailEnd type="arrow" w="med" len="sm"/>
          </a:ln>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vi-VN"/>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vi-VN"/>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7239172" y="4443975"/>
            <a:ext cx="10873275" cy="1551451"/>
          </a:xfrm>
          <a:prstGeom prst="rect">
            <a:avLst/>
          </a:prstGeom>
        </p:spPr>
        <p:txBody>
          <a:bodyPr lIns="0" tIns="0" rIns="0" bIns="0" rtlCol="0" anchor="t">
            <a:spAutoFit/>
          </a:bodyPr>
          <a:lstStyle/>
          <a:p>
            <a:pPr algn="l">
              <a:lnSpc>
                <a:spcPts val="11857"/>
              </a:lnSpc>
            </a:pPr>
            <a:r>
              <a:rPr lang="en-US" sz="11186">
                <a:solidFill>
                  <a:srgbClr val="FFFFFF"/>
                </a:solidFill>
                <a:latin typeface="Anton"/>
                <a:ea typeface="Anton"/>
                <a:cs typeface="Anton"/>
                <a:sym typeface="Anton"/>
              </a:rPr>
              <a:t>TRÍCH XUẤT KÝ TỰ</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2279374" y="-1672132"/>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5">
              <a:alphaModFix amt="61000"/>
            </a:blip>
            <a:stretch>
              <a:fillRect/>
            </a:stretch>
          </a:blipFill>
        </p:spPr>
        <p:txBody>
          <a:bodyPr/>
          <a:lstStyle/>
          <a:p>
            <a:endParaRPr lang="vi-VN"/>
          </a:p>
        </p:txBody>
      </p:sp>
      <p:sp>
        <p:nvSpPr>
          <p:cNvPr id="5" name="Freeform 5"/>
          <p:cNvSpPr/>
          <p:nvPr/>
        </p:nvSpPr>
        <p:spPr>
          <a:xfrm>
            <a:off x="11714008" y="1170314"/>
            <a:ext cx="4903305" cy="10162291"/>
          </a:xfrm>
          <a:custGeom>
            <a:avLst/>
            <a:gdLst/>
            <a:ahLst/>
            <a:cxnLst/>
            <a:rect l="l" t="t" r="r" b="b"/>
            <a:pathLst>
              <a:path w="4903305" h="10162291">
                <a:moveTo>
                  <a:pt x="0" y="0"/>
                </a:moveTo>
                <a:lnTo>
                  <a:pt x="4903306" y="0"/>
                </a:lnTo>
                <a:lnTo>
                  <a:pt x="4903306" y="10162291"/>
                </a:lnTo>
                <a:lnTo>
                  <a:pt x="0" y="10162291"/>
                </a:lnTo>
                <a:lnTo>
                  <a:pt x="0" y="0"/>
                </a:lnTo>
                <a:close/>
              </a:path>
            </a:pathLst>
          </a:custGeom>
          <a:blipFill>
            <a:blip r:embed="rId6">
              <a:alphaModFix amt="18999"/>
            </a:blip>
            <a:stretch>
              <a:fillRect/>
            </a:stretch>
          </a:blipFill>
        </p:spPr>
        <p:txBody>
          <a:bodyPr/>
          <a:lstStyle/>
          <a:p>
            <a:endParaRPr lang="vi-VN"/>
          </a:p>
        </p:txBody>
      </p:sp>
      <p:sp>
        <p:nvSpPr>
          <p:cNvPr id="6" name="TextBox 6"/>
          <p:cNvSpPr txBox="1"/>
          <p:nvPr/>
        </p:nvSpPr>
        <p:spPr>
          <a:xfrm>
            <a:off x="1253680"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7" name="TextBox 7"/>
          <p:cNvSpPr txBox="1"/>
          <p:nvPr/>
        </p:nvSpPr>
        <p:spPr>
          <a:xfrm>
            <a:off x="2715496" y="2009401"/>
            <a:ext cx="3389129"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OPENCV</a:t>
            </a:r>
          </a:p>
        </p:txBody>
      </p:sp>
      <p:sp>
        <p:nvSpPr>
          <p:cNvPr id="8" name="TextBox 8"/>
          <p:cNvSpPr txBox="1"/>
          <p:nvPr/>
        </p:nvSpPr>
        <p:spPr>
          <a:xfrm>
            <a:off x="485007" y="4898585"/>
            <a:ext cx="7850108" cy="3872642"/>
          </a:xfrm>
          <a:prstGeom prst="rect">
            <a:avLst/>
          </a:prstGeom>
        </p:spPr>
        <p:txBody>
          <a:bodyPr lIns="0" tIns="0" rIns="0" bIns="0" rtlCol="0" anchor="t">
            <a:spAutoFit/>
          </a:bodyPr>
          <a:lstStyle/>
          <a:p>
            <a:pPr algn="just">
              <a:lnSpc>
                <a:spcPts val="3897"/>
              </a:lnSpc>
            </a:pPr>
            <a:r>
              <a:rPr lang="en-US" sz="2783">
                <a:solidFill>
                  <a:srgbClr val="FFFFFF"/>
                </a:solidFill>
                <a:latin typeface="Tomorrow"/>
                <a:ea typeface="Tomorrow"/>
                <a:cs typeface="Tomorrow"/>
                <a:sym typeface="Tomorrow"/>
              </a:rPr>
              <a:t>Hỗ trợ chuyển ảnh từ ảnh định dạng gốc sang ảnh nhị phân (chỉ gồm hai màu đen trắng), việc này giúp làm nổi bật các ký tự trên biển số.</a:t>
            </a:r>
          </a:p>
          <a:p>
            <a:pPr algn="just">
              <a:lnSpc>
                <a:spcPts val="3897"/>
              </a:lnSpc>
              <a:spcBef>
                <a:spcPct val="0"/>
              </a:spcBef>
            </a:pPr>
            <a:r>
              <a:rPr lang="en-US" sz="2783">
                <a:solidFill>
                  <a:srgbClr val="FFFFFF"/>
                </a:solidFill>
                <a:latin typeface="Tomorrow"/>
                <a:ea typeface="Tomorrow"/>
                <a:cs typeface="Tomorrow"/>
                <a:sym typeface="Tomorrow"/>
              </a:rPr>
              <a:t>Các hàm như findContours(), boundingRect() trong OpenCV giúp tách từng ký tự một cách rõ ràng</a:t>
            </a:r>
          </a:p>
          <a:p>
            <a:pPr algn="just">
              <a:lnSpc>
                <a:spcPts val="3897"/>
              </a:lnSpc>
              <a:spcBef>
                <a:spcPct val="0"/>
              </a:spcBef>
            </a:pPr>
            <a:endParaRPr lang="en-US" sz="2783">
              <a:solidFill>
                <a:srgbClr val="FFFFFF"/>
              </a:solidFill>
              <a:latin typeface="Tomorrow"/>
              <a:ea typeface="Tomorrow"/>
              <a:cs typeface="Tomorrow"/>
              <a:sym typeface="Tomorrow"/>
            </a:endParaRPr>
          </a:p>
        </p:txBody>
      </p:sp>
      <p:sp>
        <p:nvSpPr>
          <p:cNvPr id="9" name="TextBox 9"/>
          <p:cNvSpPr txBox="1"/>
          <p:nvPr/>
        </p:nvSpPr>
        <p:spPr>
          <a:xfrm>
            <a:off x="10878432" y="2009401"/>
            <a:ext cx="5955228"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PYTESSERACT</a:t>
            </a:r>
          </a:p>
        </p:txBody>
      </p:sp>
      <p:sp>
        <p:nvSpPr>
          <p:cNvPr id="10" name="TextBox 10"/>
          <p:cNvSpPr txBox="1"/>
          <p:nvPr/>
        </p:nvSpPr>
        <p:spPr>
          <a:xfrm>
            <a:off x="10175776" y="4898585"/>
            <a:ext cx="7360540" cy="2901092"/>
          </a:xfrm>
          <a:prstGeom prst="rect">
            <a:avLst/>
          </a:prstGeom>
        </p:spPr>
        <p:txBody>
          <a:bodyPr lIns="0" tIns="0" rIns="0" bIns="0" rtlCol="0" anchor="t">
            <a:spAutoFit/>
          </a:bodyPr>
          <a:lstStyle/>
          <a:p>
            <a:pPr algn="just">
              <a:lnSpc>
                <a:spcPts val="3897"/>
              </a:lnSpc>
            </a:pPr>
            <a:r>
              <a:rPr lang="en-US" sz="2783">
                <a:solidFill>
                  <a:srgbClr val="FFFFFF"/>
                </a:solidFill>
                <a:latin typeface="Tomorrow"/>
                <a:ea typeface="Tomorrow"/>
                <a:cs typeface="Tomorrow"/>
                <a:sym typeface="Tomorrow"/>
              </a:rPr>
              <a:t>Nhận diện ký tự từ ảnh sau khi tách các ký tự riêng biệt. </a:t>
            </a:r>
          </a:p>
          <a:p>
            <a:pPr algn="just">
              <a:lnSpc>
                <a:spcPts val="3897"/>
              </a:lnSpc>
              <a:spcBef>
                <a:spcPct val="0"/>
              </a:spcBef>
            </a:pPr>
            <a:r>
              <a:rPr lang="en-US" sz="2783">
                <a:solidFill>
                  <a:srgbClr val="FFFFFF"/>
                </a:solidFill>
                <a:latin typeface="Tomorrow"/>
                <a:ea typeface="Tomorrow"/>
                <a:cs typeface="Tomorrow"/>
                <a:sym typeface="Tomorrow"/>
              </a:rPr>
              <a:t>Pytesseract là công cụ OCR giúp chuyển hình ảnh chứa văn bản thành văn bản có thể đọc được.</a:t>
            </a:r>
          </a:p>
          <a:p>
            <a:pPr algn="just">
              <a:lnSpc>
                <a:spcPts val="3897"/>
              </a:lnSpc>
              <a:spcBef>
                <a:spcPct val="0"/>
              </a:spcBef>
            </a:pPr>
            <a:endParaRPr lang="en-US" sz="2783">
              <a:solidFill>
                <a:srgbClr val="FFFFFF"/>
              </a:solidFill>
              <a:latin typeface="Tomorrow"/>
              <a:ea typeface="Tomorrow"/>
              <a:cs typeface="Tomorrow"/>
              <a:sym typeface="Tomorrow"/>
            </a:endParaRPr>
          </a:p>
        </p:txBody>
      </p:sp>
      <p:sp>
        <p:nvSpPr>
          <p:cNvPr id="11" name="TextBox 11"/>
          <p:cNvSpPr txBox="1"/>
          <p:nvPr/>
        </p:nvSpPr>
        <p:spPr>
          <a:xfrm>
            <a:off x="485007" y="3572735"/>
            <a:ext cx="7850108" cy="531272"/>
          </a:xfrm>
          <a:prstGeom prst="rect">
            <a:avLst/>
          </a:prstGeom>
        </p:spPr>
        <p:txBody>
          <a:bodyPr lIns="0" tIns="0" rIns="0" bIns="0" rtlCol="0" anchor="t">
            <a:spAutoFit/>
          </a:bodyPr>
          <a:lstStyle/>
          <a:p>
            <a:pPr algn="just">
              <a:lnSpc>
                <a:spcPts val="4317"/>
              </a:lnSpc>
              <a:spcBef>
                <a:spcPct val="0"/>
              </a:spcBef>
            </a:pPr>
            <a:r>
              <a:rPr lang="en-US" sz="3083">
                <a:solidFill>
                  <a:srgbClr val="10D3F9"/>
                </a:solidFill>
                <a:latin typeface="Tomorrow"/>
                <a:ea typeface="Tomorrow"/>
                <a:cs typeface="Tomorrow"/>
                <a:sym typeface="Tomorrow"/>
              </a:rPr>
              <a:t>Dùng để xử lý ảnh nhị phân và tách ký tự</a:t>
            </a:r>
          </a:p>
        </p:txBody>
      </p:sp>
      <p:sp>
        <p:nvSpPr>
          <p:cNvPr id="12" name="TextBox 12"/>
          <p:cNvSpPr txBox="1"/>
          <p:nvPr/>
        </p:nvSpPr>
        <p:spPr>
          <a:xfrm>
            <a:off x="10175776" y="3572735"/>
            <a:ext cx="7360540" cy="1074197"/>
          </a:xfrm>
          <a:prstGeom prst="rect">
            <a:avLst/>
          </a:prstGeom>
        </p:spPr>
        <p:txBody>
          <a:bodyPr lIns="0" tIns="0" rIns="0" bIns="0" rtlCol="0" anchor="t">
            <a:spAutoFit/>
          </a:bodyPr>
          <a:lstStyle/>
          <a:p>
            <a:pPr algn="just">
              <a:lnSpc>
                <a:spcPts val="4317"/>
              </a:lnSpc>
              <a:spcBef>
                <a:spcPct val="0"/>
              </a:spcBef>
            </a:pPr>
            <a:r>
              <a:rPr lang="en-US" sz="3083">
                <a:solidFill>
                  <a:srgbClr val="10D3F9"/>
                </a:solidFill>
                <a:latin typeface="Tomorrow"/>
                <a:ea typeface="Tomorrow"/>
                <a:cs typeface="Tomorrow"/>
                <a:sym typeface="Tomorrow"/>
              </a:rPr>
              <a:t>Dùng để nhận diện văn bản từ ảnh đã phân đoạn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vi-VN"/>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5" name="Freeform 5"/>
          <p:cNvSpPr/>
          <p:nvPr/>
        </p:nvSpPr>
        <p:spPr>
          <a:xfrm>
            <a:off x="-3561551" y="390903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6" name="Freeform 6"/>
          <p:cNvSpPr/>
          <p:nvPr/>
        </p:nvSpPr>
        <p:spPr>
          <a:xfrm>
            <a:off x="-88519" y="4659938"/>
            <a:ext cx="4028613" cy="4114800"/>
          </a:xfrm>
          <a:custGeom>
            <a:avLst/>
            <a:gdLst/>
            <a:ahLst/>
            <a:cxnLst/>
            <a:rect l="l" t="t" r="r" b="b"/>
            <a:pathLst>
              <a:path w="4028613" h="4114800">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vi-VN"/>
          </a:p>
        </p:txBody>
      </p:sp>
      <p:sp>
        <p:nvSpPr>
          <p:cNvPr id="7" name="Freeform 7"/>
          <p:cNvSpPr/>
          <p:nvPr/>
        </p:nvSpPr>
        <p:spPr>
          <a:xfrm>
            <a:off x="14540106" y="1906014"/>
            <a:ext cx="4028613" cy="4114800"/>
          </a:xfrm>
          <a:custGeom>
            <a:avLst/>
            <a:gdLst/>
            <a:ahLst/>
            <a:cxnLst/>
            <a:rect l="l" t="t" r="r" b="b"/>
            <a:pathLst>
              <a:path w="4028613" h="4114800">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vi-VN"/>
          </a:p>
        </p:txBody>
      </p:sp>
      <p:sp>
        <p:nvSpPr>
          <p:cNvPr id="8" name="Freeform 8"/>
          <p:cNvSpPr/>
          <p:nvPr/>
        </p:nvSpPr>
        <p:spPr>
          <a:xfrm>
            <a:off x="429334" y="3775681"/>
            <a:ext cx="6554455" cy="1850411"/>
          </a:xfrm>
          <a:custGeom>
            <a:avLst/>
            <a:gdLst/>
            <a:ahLst/>
            <a:cxnLst/>
            <a:rect l="l" t="t" r="r" b="b"/>
            <a:pathLst>
              <a:path w="6554455" h="1850411">
                <a:moveTo>
                  <a:pt x="0" y="0"/>
                </a:moveTo>
                <a:lnTo>
                  <a:pt x="6554455" y="0"/>
                </a:lnTo>
                <a:lnTo>
                  <a:pt x="6554455" y="1850411"/>
                </a:lnTo>
                <a:lnTo>
                  <a:pt x="0" y="1850411"/>
                </a:lnTo>
                <a:lnTo>
                  <a:pt x="0" y="0"/>
                </a:lnTo>
                <a:close/>
              </a:path>
            </a:pathLst>
          </a:custGeom>
          <a:blipFill>
            <a:blip r:embed="rId8"/>
            <a:stretch>
              <a:fillRect t="-5188" r="-47433" b="-7422"/>
            </a:stretch>
          </a:blipFill>
        </p:spPr>
        <p:txBody>
          <a:bodyPr/>
          <a:lstStyle/>
          <a:p>
            <a:endParaRPr lang="vi-VN"/>
          </a:p>
        </p:txBody>
      </p:sp>
      <p:sp>
        <p:nvSpPr>
          <p:cNvPr id="9" name="Freeform 9"/>
          <p:cNvSpPr/>
          <p:nvPr/>
        </p:nvSpPr>
        <p:spPr>
          <a:xfrm>
            <a:off x="8384262" y="7167058"/>
            <a:ext cx="9283376" cy="1786108"/>
          </a:xfrm>
          <a:custGeom>
            <a:avLst/>
            <a:gdLst/>
            <a:ahLst/>
            <a:cxnLst/>
            <a:rect l="l" t="t" r="r" b="b"/>
            <a:pathLst>
              <a:path w="9283376" h="1786108">
                <a:moveTo>
                  <a:pt x="0" y="0"/>
                </a:moveTo>
                <a:lnTo>
                  <a:pt x="9283376" y="0"/>
                </a:lnTo>
                <a:lnTo>
                  <a:pt x="9283376" y="1786107"/>
                </a:lnTo>
                <a:lnTo>
                  <a:pt x="0" y="1786107"/>
                </a:lnTo>
                <a:lnTo>
                  <a:pt x="0" y="0"/>
                </a:lnTo>
                <a:close/>
              </a:path>
            </a:pathLst>
          </a:custGeom>
          <a:blipFill>
            <a:blip r:embed="rId9"/>
            <a:stretch>
              <a:fillRect l="-2905" r="-2361"/>
            </a:stretch>
          </a:blipFill>
        </p:spPr>
        <p:txBody>
          <a:bodyPr/>
          <a:lstStyle/>
          <a:p>
            <a:endParaRPr lang="vi-VN"/>
          </a:p>
        </p:txBody>
      </p:sp>
      <p:sp>
        <p:nvSpPr>
          <p:cNvPr id="10" name="TextBox 10"/>
          <p:cNvSpPr txBox="1"/>
          <p:nvPr/>
        </p:nvSpPr>
        <p:spPr>
          <a:xfrm>
            <a:off x="0" y="2911034"/>
            <a:ext cx="5022404" cy="705897"/>
          </a:xfrm>
          <a:prstGeom prst="rect">
            <a:avLst/>
          </a:prstGeom>
        </p:spPr>
        <p:txBody>
          <a:bodyPr lIns="0" tIns="0" rIns="0" bIns="0" rtlCol="0" anchor="t">
            <a:spAutoFit/>
          </a:bodyPr>
          <a:lstStyle/>
          <a:p>
            <a:pPr marL="881685" lvl="1" indent="-440842" algn="l">
              <a:lnSpc>
                <a:spcPts val="5717"/>
              </a:lnSpc>
              <a:spcBef>
                <a:spcPct val="0"/>
              </a:spcBef>
              <a:buAutoNum type="arabicPeriod"/>
            </a:pPr>
            <a:r>
              <a:rPr lang="en-US" sz="4083">
                <a:solidFill>
                  <a:srgbClr val="FFFFFF"/>
                </a:solidFill>
                <a:latin typeface="Tomorrow"/>
                <a:ea typeface="Tomorrow"/>
                <a:cs typeface="Tomorrow"/>
                <a:sym typeface="Tomorrow"/>
              </a:rPr>
              <a:t> Cài đặt thư viện</a:t>
            </a:r>
          </a:p>
        </p:txBody>
      </p:sp>
      <p:sp>
        <p:nvSpPr>
          <p:cNvPr id="11" name="TextBox 11"/>
          <p:cNvSpPr txBox="1"/>
          <p:nvPr/>
        </p:nvSpPr>
        <p:spPr>
          <a:xfrm>
            <a:off x="1255499"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 </a:t>
            </a:r>
          </a:p>
        </p:txBody>
      </p:sp>
      <p:sp>
        <p:nvSpPr>
          <p:cNvPr id="12" name="TextBox 12"/>
          <p:cNvSpPr txBox="1"/>
          <p:nvPr/>
        </p:nvSpPr>
        <p:spPr>
          <a:xfrm>
            <a:off x="388774" y="1300272"/>
            <a:ext cx="4633630"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MINH HỌA </a:t>
            </a:r>
          </a:p>
        </p:txBody>
      </p:sp>
      <p:sp>
        <p:nvSpPr>
          <p:cNvPr id="13" name="TextBox 13"/>
          <p:cNvSpPr txBox="1"/>
          <p:nvPr/>
        </p:nvSpPr>
        <p:spPr>
          <a:xfrm>
            <a:off x="8384262" y="3069784"/>
            <a:ext cx="9283376" cy="705897"/>
          </a:xfrm>
          <a:prstGeom prst="rect">
            <a:avLst/>
          </a:prstGeom>
        </p:spPr>
        <p:txBody>
          <a:bodyPr lIns="0" tIns="0" rIns="0" bIns="0" rtlCol="0" anchor="t">
            <a:spAutoFit/>
          </a:bodyPr>
          <a:lstStyle/>
          <a:p>
            <a:pPr algn="l">
              <a:lnSpc>
                <a:spcPts val="5717"/>
              </a:lnSpc>
              <a:spcBef>
                <a:spcPct val="0"/>
              </a:spcBef>
            </a:pPr>
            <a:r>
              <a:rPr lang="en-US" sz="4083">
                <a:solidFill>
                  <a:srgbClr val="FFFFFF"/>
                </a:solidFill>
                <a:latin typeface="Tomorrow"/>
                <a:ea typeface="Tomorrow"/>
                <a:cs typeface="Tomorrow"/>
                <a:sym typeface="Tomorrow"/>
              </a:rPr>
              <a:t>2. Đọc ảnh và chuyển sang ảnh xám</a:t>
            </a:r>
          </a:p>
        </p:txBody>
      </p:sp>
      <p:sp>
        <p:nvSpPr>
          <p:cNvPr id="14" name="TextBox 14"/>
          <p:cNvSpPr txBox="1"/>
          <p:nvPr/>
        </p:nvSpPr>
        <p:spPr>
          <a:xfrm>
            <a:off x="8384262" y="3718531"/>
            <a:ext cx="8170151" cy="2415413"/>
          </a:xfrm>
          <a:prstGeom prst="rect">
            <a:avLst/>
          </a:prstGeom>
        </p:spPr>
        <p:txBody>
          <a:bodyPr lIns="0" tIns="0" rIns="0" bIns="0" rtlCol="0" anchor="t">
            <a:spAutoFit/>
          </a:bodyPr>
          <a:lstStyle/>
          <a:p>
            <a:pPr algn="just">
              <a:lnSpc>
                <a:spcPts val="3891"/>
              </a:lnSpc>
            </a:pPr>
            <a:endParaRPr/>
          </a:p>
          <a:p>
            <a:pPr algn="just">
              <a:lnSpc>
                <a:spcPts val="3891"/>
              </a:lnSpc>
            </a:pPr>
            <a:r>
              <a:rPr lang="en-US" sz="2779">
                <a:solidFill>
                  <a:srgbClr val="10D3F9"/>
                </a:solidFill>
                <a:latin typeface="Tomorrow"/>
                <a:ea typeface="Tomorrow"/>
                <a:cs typeface="Tomorrow"/>
                <a:sym typeface="Tomorrow"/>
              </a:rPr>
              <a:t>Sử dụng OpenCV để đọc ảnh từ file license_plate.jpg bằng hàm cv2.imread().</a:t>
            </a:r>
          </a:p>
          <a:p>
            <a:pPr algn="just">
              <a:lnSpc>
                <a:spcPts val="3891"/>
              </a:lnSpc>
            </a:pPr>
            <a:endParaRPr lang="en-US" sz="2779">
              <a:solidFill>
                <a:srgbClr val="10D3F9"/>
              </a:solidFill>
              <a:latin typeface="Tomorrow"/>
              <a:ea typeface="Tomorrow"/>
              <a:cs typeface="Tomorrow"/>
              <a:sym typeface="Tomorrow"/>
            </a:endParaRPr>
          </a:p>
          <a:p>
            <a:pPr algn="just">
              <a:lnSpc>
                <a:spcPts val="3891"/>
              </a:lnSpc>
              <a:spcBef>
                <a:spcPct val="0"/>
              </a:spcBef>
            </a:pPr>
            <a:endParaRPr lang="en-US" sz="2779">
              <a:solidFill>
                <a:srgbClr val="10D3F9"/>
              </a:solidFill>
              <a:latin typeface="Tomorrow"/>
              <a:ea typeface="Tomorrow"/>
              <a:cs typeface="Tomorrow"/>
              <a:sym typeface="Tomorrow"/>
            </a:endParaRPr>
          </a:p>
        </p:txBody>
      </p:sp>
      <p:sp>
        <p:nvSpPr>
          <p:cNvPr id="15" name="TextBox 15"/>
          <p:cNvSpPr txBox="1"/>
          <p:nvPr/>
        </p:nvSpPr>
        <p:spPr>
          <a:xfrm>
            <a:off x="8384262" y="5383486"/>
            <a:ext cx="8170151" cy="1443767"/>
          </a:xfrm>
          <a:prstGeom prst="rect">
            <a:avLst/>
          </a:prstGeom>
        </p:spPr>
        <p:txBody>
          <a:bodyPr lIns="0" tIns="0" rIns="0" bIns="0" rtlCol="0" anchor="t">
            <a:spAutoFit/>
          </a:bodyPr>
          <a:lstStyle/>
          <a:p>
            <a:pPr algn="just">
              <a:lnSpc>
                <a:spcPts val="3897"/>
              </a:lnSpc>
              <a:spcBef>
                <a:spcPct val="0"/>
              </a:spcBef>
            </a:pPr>
            <a:r>
              <a:rPr lang="en-US" sz="2783">
                <a:solidFill>
                  <a:srgbClr val="10D3F9"/>
                </a:solidFill>
                <a:latin typeface="Tomorrow"/>
                <a:ea typeface="Tomorrow"/>
                <a:cs typeface="Tomorrow"/>
                <a:sym typeface="Tomorrow"/>
              </a:rPr>
              <a:t>Sau đó ảnh được chuyển sang ảnh xám bằng hàm cv2.COLOR_BGR2GRAY (giảm độ phức tạp cho các bước xử lý tiếp theo).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vi-VN"/>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5" name="Freeform 5"/>
          <p:cNvSpPr/>
          <p:nvPr/>
        </p:nvSpPr>
        <p:spPr>
          <a:xfrm>
            <a:off x="-5487339" y="538004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6" name="Freeform 6"/>
          <p:cNvSpPr/>
          <p:nvPr/>
        </p:nvSpPr>
        <p:spPr>
          <a:xfrm>
            <a:off x="-88519" y="4659938"/>
            <a:ext cx="4028613" cy="4114800"/>
          </a:xfrm>
          <a:custGeom>
            <a:avLst/>
            <a:gdLst/>
            <a:ahLst/>
            <a:cxnLst/>
            <a:rect l="l" t="t" r="r" b="b"/>
            <a:pathLst>
              <a:path w="4028613" h="4114800">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vi-VN"/>
          </a:p>
        </p:txBody>
      </p:sp>
      <p:sp>
        <p:nvSpPr>
          <p:cNvPr id="7" name="Freeform 7"/>
          <p:cNvSpPr/>
          <p:nvPr/>
        </p:nvSpPr>
        <p:spPr>
          <a:xfrm>
            <a:off x="14540106" y="1906014"/>
            <a:ext cx="4028613" cy="4114800"/>
          </a:xfrm>
          <a:custGeom>
            <a:avLst/>
            <a:gdLst/>
            <a:ahLst/>
            <a:cxnLst/>
            <a:rect l="l" t="t" r="r" b="b"/>
            <a:pathLst>
              <a:path w="4028613" h="4114800">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vi-VN"/>
          </a:p>
        </p:txBody>
      </p:sp>
      <p:sp>
        <p:nvSpPr>
          <p:cNvPr id="8" name="Freeform 8"/>
          <p:cNvSpPr/>
          <p:nvPr/>
        </p:nvSpPr>
        <p:spPr>
          <a:xfrm>
            <a:off x="1028700" y="5855130"/>
            <a:ext cx="14604722" cy="946153"/>
          </a:xfrm>
          <a:custGeom>
            <a:avLst/>
            <a:gdLst/>
            <a:ahLst/>
            <a:cxnLst/>
            <a:rect l="l" t="t" r="r" b="b"/>
            <a:pathLst>
              <a:path w="14604722" h="946153">
                <a:moveTo>
                  <a:pt x="0" y="0"/>
                </a:moveTo>
                <a:lnTo>
                  <a:pt x="14604722" y="0"/>
                </a:lnTo>
                <a:lnTo>
                  <a:pt x="14604722" y="946153"/>
                </a:lnTo>
                <a:lnTo>
                  <a:pt x="0" y="946153"/>
                </a:lnTo>
                <a:lnTo>
                  <a:pt x="0" y="0"/>
                </a:lnTo>
                <a:close/>
              </a:path>
            </a:pathLst>
          </a:custGeom>
          <a:blipFill>
            <a:blip r:embed="rId8"/>
            <a:stretch>
              <a:fillRect/>
            </a:stretch>
          </a:blipFill>
          <a:ln w="47625" cap="sq">
            <a:solidFill>
              <a:srgbClr val="000000"/>
            </a:solidFill>
            <a:prstDash val="solid"/>
            <a:miter/>
          </a:ln>
        </p:spPr>
        <p:txBody>
          <a:bodyPr/>
          <a:lstStyle/>
          <a:p>
            <a:endParaRPr lang="vi-VN"/>
          </a:p>
        </p:txBody>
      </p:sp>
      <p:sp>
        <p:nvSpPr>
          <p:cNvPr id="9" name="TextBox 9"/>
          <p:cNvSpPr txBox="1"/>
          <p:nvPr/>
        </p:nvSpPr>
        <p:spPr>
          <a:xfrm>
            <a:off x="1028700" y="7859605"/>
            <a:ext cx="14604722" cy="1929638"/>
          </a:xfrm>
          <a:prstGeom prst="rect">
            <a:avLst/>
          </a:prstGeom>
        </p:spPr>
        <p:txBody>
          <a:bodyPr lIns="0" tIns="0" rIns="0" bIns="0" rtlCol="0" anchor="t">
            <a:spAutoFit/>
          </a:bodyPr>
          <a:lstStyle/>
          <a:p>
            <a:pPr algn="just">
              <a:lnSpc>
                <a:spcPts val="3891"/>
              </a:lnSpc>
            </a:pPr>
            <a:r>
              <a:rPr lang="en-US" sz="2779">
                <a:solidFill>
                  <a:srgbClr val="10D3F9"/>
                </a:solidFill>
                <a:latin typeface="Tomorrow"/>
                <a:ea typeface="Tomorrow"/>
                <a:cs typeface="Tomorrow"/>
                <a:sym typeface="Tomorrow"/>
              </a:rPr>
              <a:t>Hàm cv2.findContours(): tìm các vùng liên kết (contours) trong ảnh nhị phân, tương ứng với các đối tượng như ký tự trong biển số.</a:t>
            </a:r>
          </a:p>
          <a:p>
            <a:pPr algn="just">
              <a:lnSpc>
                <a:spcPts val="3891"/>
              </a:lnSpc>
            </a:pPr>
            <a:endParaRPr lang="en-US" sz="2779">
              <a:solidFill>
                <a:srgbClr val="10D3F9"/>
              </a:solidFill>
              <a:latin typeface="Tomorrow"/>
              <a:ea typeface="Tomorrow"/>
              <a:cs typeface="Tomorrow"/>
              <a:sym typeface="Tomorrow"/>
            </a:endParaRPr>
          </a:p>
          <a:p>
            <a:pPr algn="just">
              <a:lnSpc>
                <a:spcPts val="3891"/>
              </a:lnSpc>
              <a:spcBef>
                <a:spcPct val="0"/>
              </a:spcBef>
            </a:pPr>
            <a:endParaRPr lang="en-US" sz="2779">
              <a:solidFill>
                <a:srgbClr val="10D3F9"/>
              </a:solidFill>
              <a:latin typeface="Tomorrow"/>
              <a:ea typeface="Tomorrow"/>
              <a:cs typeface="Tomorrow"/>
              <a:sym typeface="Tomorrow"/>
            </a:endParaRPr>
          </a:p>
        </p:txBody>
      </p:sp>
      <p:sp>
        <p:nvSpPr>
          <p:cNvPr id="10" name="Freeform 10"/>
          <p:cNvSpPr/>
          <p:nvPr/>
        </p:nvSpPr>
        <p:spPr>
          <a:xfrm>
            <a:off x="1028700" y="9146213"/>
            <a:ext cx="14564162" cy="774175"/>
          </a:xfrm>
          <a:custGeom>
            <a:avLst/>
            <a:gdLst/>
            <a:ahLst/>
            <a:cxnLst/>
            <a:rect l="l" t="t" r="r" b="b"/>
            <a:pathLst>
              <a:path w="14564162" h="774175">
                <a:moveTo>
                  <a:pt x="0" y="0"/>
                </a:moveTo>
                <a:lnTo>
                  <a:pt x="14564162" y="0"/>
                </a:lnTo>
                <a:lnTo>
                  <a:pt x="14564162" y="774175"/>
                </a:lnTo>
                <a:lnTo>
                  <a:pt x="0" y="774175"/>
                </a:lnTo>
                <a:lnTo>
                  <a:pt x="0" y="0"/>
                </a:lnTo>
                <a:close/>
              </a:path>
            </a:pathLst>
          </a:custGeom>
          <a:blipFill>
            <a:blip r:embed="rId9"/>
            <a:stretch>
              <a:fillRect/>
            </a:stretch>
          </a:blipFill>
        </p:spPr>
        <p:txBody>
          <a:bodyPr/>
          <a:lstStyle/>
          <a:p>
            <a:endParaRPr lang="vi-VN"/>
          </a:p>
        </p:txBody>
      </p:sp>
      <p:sp>
        <p:nvSpPr>
          <p:cNvPr id="11" name="TextBox 11"/>
          <p:cNvSpPr txBox="1"/>
          <p:nvPr/>
        </p:nvSpPr>
        <p:spPr>
          <a:xfrm>
            <a:off x="1255499"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 </a:t>
            </a:r>
          </a:p>
        </p:txBody>
      </p:sp>
      <p:sp>
        <p:nvSpPr>
          <p:cNvPr id="12" name="TextBox 12"/>
          <p:cNvSpPr txBox="1"/>
          <p:nvPr/>
        </p:nvSpPr>
        <p:spPr>
          <a:xfrm>
            <a:off x="708737" y="1286300"/>
            <a:ext cx="4633630"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MINH HỌA </a:t>
            </a:r>
          </a:p>
        </p:txBody>
      </p:sp>
      <p:sp>
        <p:nvSpPr>
          <p:cNvPr id="13" name="TextBox 13"/>
          <p:cNvSpPr txBox="1"/>
          <p:nvPr/>
        </p:nvSpPr>
        <p:spPr>
          <a:xfrm>
            <a:off x="836996" y="2765327"/>
            <a:ext cx="6874419" cy="705897"/>
          </a:xfrm>
          <a:prstGeom prst="rect">
            <a:avLst/>
          </a:prstGeom>
        </p:spPr>
        <p:txBody>
          <a:bodyPr lIns="0" tIns="0" rIns="0" bIns="0" rtlCol="0" anchor="t">
            <a:spAutoFit/>
          </a:bodyPr>
          <a:lstStyle/>
          <a:p>
            <a:pPr algn="l">
              <a:lnSpc>
                <a:spcPts val="5717"/>
              </a:lnSpc>
              <a:spcBef>
                <a:spcPct val="0"/>
              </a:spcBef>
            </a:pPr>
            <a:r>
              <a:rPr lang="en-US" sz="4083">
                <a:solidFill>
                  <a:srgbClr val="FFFFFF"/>
                </a:solidFill>
                <a:latin typeface="Tomorrow"/>
                <a:ea typeface="Tomorrow"/>
                <a:cs typeface="Tomorrow"/>
                <a:sym typeface="Tomorrow"/>
              </a:rPr>
              <a:t>3. Nhị phân hóa ảnh</a:t>
            </a:r>
          </a:p>
        </p:txBody>
      </p:sp>
      <p:sp>
        <p:nvSpPr>
          <p:cNvPr id="14" name="TextBox 14"/>
          <p:cNvSpPr txBox="1"/>
          <p:nvPr/>
        </p:nvSpPr>
        <p:spPr>
          <a:xfrm>
            <a:off x="836996" y="6963208"/>
            <a:ext cx="10201797" cy="705897"/>
          </a:xfrm>
          <a:prstGeom prst="rect">
            <a:avLst/>
          </a:prstGeom>
        </p:spPr>
        <p:txBody>
          <a:bodyPr lIns="0" tIns="0" rIns="0" bIns="0" rtlCol="0" anchor="t">
            <a:spAutoFit/>
          </a:bodyPr>
          <a:lstStyle/>
          <a:p>
            <a:pPr algn="l">
              <a:lnSpc>
                <a:spcPts val="5717"/>
              </a:lnSpc>
              <a:spcBef>
                <a:spcPct val="0"/>
              </a:spcBef>
            </a:pPr>
            <a:r>
              <a:rPr lang="en-US" sz="4083">
                <a:solidFill>
                  <a:srgbClr val="FFFFFF"/>
                </a:solidFill>
                <a:latin typeface="Tomorrow"/>
                <a:ea typeface="Tomorrow"/>
                <a:cs typeface="Tomorrow"/>
                <a:sym typeface="Tomorrow"/>
              </a:rPr>
              <a:t>4. Tìm contours (vùng liên kết) trong ảnh</a:t>
            </a:r>
          </a:p>
        </p:txBody>
      </p:sp>
      <p:sp>
        <p:nvSpPr>
          <p:cNvPr id="15" name="TextBox 15"/>
          <p:cNvSpPr txBox="1"/>
          <p:nvPr/>
        </p:nvSpPr>
        <p:spPr>
          <a:xfrm>
            <a:off x="1028700" y="3661724"/>
            <a:ext cx="14604722" cy="2415413"/>
          </a:xfrm>
          <a:prstGeom prst="rect">
            <a:avLst/>
          </a:prstGeom>
        </p:spPr>
        <p:txBody>
          <a:bodyPr lIns="0" tIns="0" rIns="0" bIns="0" rtlCol="0" anchor="t">
            <a:spAutoFit/>
          </a:bodyPr>
          <a:lstStyle/>
          <a:p>
            <a:pPr algn="just">
              <a:lnSpc>
                <a:spcPts val="3891"/>
              </a:lnSpc>
            </a:pPr>
            <a:r>
              <a:rPr lang="en-US" sz="2779">
                <a:solidFill>
                  <a:srgbClr val="10D3F9"/>
                </a:solidFill>
                <a:latin typeface="Tomorrow"/>
                <a:ea typeface="Tomorrow"/>
                <a:cs typeface="Tomorrow"/>
                <a:sym typeface="Tomorrow"/>
              </a:rPr>
              <a:t>Hàm cv2.threshold(): chuyển ảnh xám thành ảnh nhị phân (làm nổi bật các ký tự trên biển số xe)</a:t>
            </a:r>
          </a:p>
          <a:p>
            <a:pPr algn="just">
              <a:lnSpc>
                <a:spcPts val="3891"/>
              </a:lnSpc>
            </a:pPr>
            <a:r>
              <a:rPr lang="en-US" sz="2779">
                <a:solidFill>
                  <a:srgbClr val="10D3F9"/>
                </a:solidFill>
                <a:latin typeface="Tomorrow"/>
                <a:ea typeface="Tomorrow"/>
                <a:cs typeface="Tomorrow"/>
                <a:sym typeface="Tomorrow"/>
              </a:rPr>
              <a:t>Phương pháp Otsu (cv2.THRESH_OTSU): tự động xác định ngưỡng phân chia (xác định cách phân biệt giữa các vùng sáng tối trong ảnh xám).</a:t>
            </a:r>
          </a:p>
          <a:p>
            <a:pPr algn="just">
              <a:lnSpc>
                <a:spcPts val="3891"/>
              </a:lnSpc>
              <a:spcBef>
                <a:spcPct val="0"/>
              </a:spcBef>
            </a:pPr>
            <a:endParaRPr lang="en-US" sz="2779">
              <a:solidFill>
                <a:srgbClr val="10D3F9"/>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vi-VN"/>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7" name="Freeform 7"/>
          <p:cNvSpPr/>
          <p:nvPr/>
        </p:nvSpPr>
        <p:spPr>
          <a:xfrm>
            <a:off x="1028700" y="7211122"/>
            <a:ext cx="11383187" cy="1992588"/>
          </a:xfrm>
          <a:custGeom>
            <a:avLst/>
            <a:gdLst/>
            <a:ahLst/>
            <a:cxnLst/>
            <a:rect l="l" t="t" r="r" b="b"/>
            <a:pathLst>
              <a:path w="11383187" h="1992588">
                <a:moveTo>
                  <a:pt x="0" y="0"/>
                </a:moveTo>
                <a:lnTo>
                  <a:pt x="11383187" y="0"/>
                </a:lnTo>
                <a:lnTo>
                  <a:pt x="11383187" y="1992588"/>
                </a:lnTo>
                <a:lnTo>
                  <a:pt x="0" y="1992588"/>
                </a:lnTo>
                <a:lnTo>
                  <a:pt x="0" y="0"/>
                </a:lnTo>
                <a:close/>
              </a:path>
            </a:pathLst>
          </a:custGeom>
          <a:blipFill>
            <a:blip r:embed="rId7"/>
            <a:stretch>
              <a:fillRect/>
            </a:stretch>
          </a:blipFill>
        </p:spPr>
        <p:txBody>
          <a:bodyPr/>
          <a:lstStyle/>
          <a:p>
            <a:endParaRPr lang="vi-VN"/>
          </a:p>
        </p:txBody>
      </p:sp>
      <p:sp>
        <p:nvSpPr>
          <p:cNvPr id="8" name="TextBox 8"/>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302946"/>
            <a:ext cx="6039221"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MINH HỌA</a:t>
            </a:r>
          </a:p>
        </p:txBody>
      </p:sp>
      <p:sp>
        <p:nvSpPr>
          <p:cNvPr id="10" name="TextBox 10"/>
          <p:cNvSpPr txBox="1"/>
          <p:nvPr/>
        </p:nvSpPr>
        <p:spPr>
          <a:xfrm>
            <a:off x="708737" y="2928954"/>
            <a:ext cx="9662723" cy="705897"/>
          </a:xfrm>
          <a:prstGeom prst="rect">
            <a:avLst/>
          </a:prstGeom>
        </p:spPr>
        <p:txBody>
          <a:bodyPr lIns="0" tIns="0" rIns="0" bIns="0" rtlCol="0" anchor="t">
            <a:spAutoFit/>
          </a:bodyPr>
          <a:lstStyle/>
          <a:p>
            <a:pPr algn="l">
              <a:lnSpc>
                <a:spcPts val="5717"/>
              </a:lnSpc>
              <a:spcBef>
                <a:spcPct val="0"/>
              </a:spcBef>
            </a:pPr>
            <a:r>
              <a:rPr lang="en-US" sz="4083">
                <a:solidFill>
                  <a:srgbClr val="FFFFFF"/>
                </a:solidFill>
                <a:latin typeface="Tomorrow"/>
                <a:ea typeface="Tomorrow"/>
                <a:cs typeface="Tomorrow"/>
                <a:sym typeface="Tomorrow"/>
              </a:rPr>
              <a:t>5. Vẽ hình chữ nhật quanh từng ký tự</a:t>
            </a:r>
          </a:p>
        </p:txBody>
      </p:sp>
      <p:sp>
        <p:nvSpPr>
          <p:cNvPr id="11" name="TextBox 11"/>
          <p:cNvSpPr txBox="1"/>
          <p:nvPr/>
        </p:nvSpPr>
        <p:spPr>
          <a:xfrm>
            <a:off x="1028700" y="3824159"/>
            <a:ext cx="11383187" cy="3386963"/>
          </a:xfrm>
          <a:prstGeom prst="rect">
            <a:avLst/>
          </a:prstGeom>
        </p:spPr>
        <p:txBody>
          <a:bodyPr lIns="0" tIns="0" rIns="0" bIns="0" rtlCol="0" anchor="t">
            <a:spAutoFit/>
          </a:bodyPr>
          <a:lstStyle/>
          <a:p>
            <a:pPr algn="just">
              <a:lnSpc>
                <a:spcPts val="3891"/>
              </a:lnSpc>
            </a:pPr>
            <a:r>
              <a:rPr lang="en-US" sz="2779">
                <a:solidFill>
                  <a:srgbClr val="10D3F9"/>
                </a:solidFill>
                <a:latin typeface="Tomorrow"/>
                <a:ea typeface="Tomorrow"/>
                <a:cs typeface="Tomorrow"/>
                <a:sym typeface="Tomorrow"/>
              </a:rPr>
              <a:t>Hàm cv2.boundingRect(): xác định vị trí và kích thước của mỗi ký tự trong biển số.</a:t>
            </a:r>
          </a:p>
          <a:p>
            <a:pPr algn="just">
              <a:lnSpc>
                <a:spcPts val="3891"/>
              </a:lnSpc>
            </a:pPr>
            <a:r>
              <a:rPr lang="en-US" sz="2779">
                <a:solidFill>
                  <a:srgbClr val="10D3F9"/>
                </a:solidFill>
                <a:latin typeface="Tomorrow"/>
                <a:ea typeface="Tomorrow"/>
                <a:cs typeface="Tomorrow"/>
                <a:sym typeface="Tomorrow"/>
              </a:rPr>
              <a:t>Các ký tự có kích thước quá nhỏ không liên quan (như nhiễu, chấm nhỏ) được loại bỏ bằng điều kiện w &gt; 20 and h &gt; 30.</a:t>
            </a:r>
          </a:p>
          <a:p>
            <a:pPr algn="just">
              <a:lnSpc>
                <a:spcPts val="3891"/>
              </a:lnSpc>
            </a:pPr>
            <a:r>
              <a:rPr lang="en-US" sz="2779">
                <a:solidFill>
                  <a:srgbClr val="10D3F9"/>
                </a:solidFill>
                <a:latin typeface="Tomorrow"/>
                <a:ea typeface="Tomorrow"/>
                <a:cs typeface="Tomorrow"/>
                <a:sym typeface="Tomorrow"/>
              </a:rPr>
              <a:t>Hàm cv2.rectangle(): vẽ hình nhật quanh các ký tự để phân đoạn chúng.</a:t>
            </a:r>
          </a:p>
          <a:p>
            <a:pPr algn="just">
              <a:lnSpc>
                <a:spcPts val="3891"/>
              </a:lnSpc>
              <a:spcBef>
                <a:spcPct val="0"/>
              </a:spcBef>
            </a:pPr>
            <a:endParaRPr lang="en-US" sz="2779">
              <a:solidFill>
                <a:srgbClr val="10D3F9"/>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vi-VN"/>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7" name="Freeform 7"/>
          <p:cNvSpPr/>
          <p:nvPr/>
        </p:nvSpPr>
        <p:spPr>
          <a:xfrm>
            <a:off x="1259158" y="7789177"/>
            <a:ext cx="11383187" cy="1373833"/>
          </a:xfrm>
          <a:custGeom>
            <a:avLst/>
            <a:gdLst/>
            <a:ahLst/>
            <a:cxnLst/>
            <a:rect l="l" t="t" r="r" b="b"/>
            <a:pathLst>
              <a:path w="11383187" h="1373833">
                <a:moveTo>
                  <a:pt x="0" y="0"/>
                </a:moveTo>
                <a:lnTo>
                  <a:pt x="11383187" y="0"/>
                </a:lnTo>
                <a:lnTo>
                  <a:pt x="11383187" y="1373833"/>
                </a:lnTo>
                <a:lnTo>
                  <a:pt x="0" y="1373833"/>
                </a:lnTo>
                <a:lnTo>
                  <a:pt x="0" y="0"/>
                </a:lnTo>
                <a:close/>
              </a:path>
            </a:pathLst>
          </a:custGeom>
          <a:blipFill>
            <a:blip r:embed="rId7"/>
            <a:stretch>
              <a:fillRect/>
            </a:stretch>
          </a:blipFill>
        </p:spPr>
        <p:txBody>
          <a:bodyPr/>
          <a:lstStyle/>
          <a:p>
            <a:endParaRPr lang="vi-VN"/>
          </a:p>
        </p:txBody>
      </p:sp>
      <p:sp>
        <p:nvSpPr>
          <p:cNvPr id="8" name="TextBox 8"/>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708737" y="1351137"/>
            <a:ext cx="6039221"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MINH HỌA</a:t>
            </a:r>
          </a:p>
        </p:txBody>
      </p:sp>
      <p:sp>
        <p:nvSpPr>
          <p:cNvPr id="10" name="TextBox 10"/>
          <p:cNvSpPr txBox="1"/>
          <p:nvPr/>
        </p:nvSpPr>
        <p:spPr>
          <a:xfrm>
            <a:off x="1028700" y="2793982"/>
            <a:ext cx="9662723" cy="763047"/>
          </a:xfrm>
          <a:prstGeom prst="rect">
            <a:avLst/>
          </a:prstGeom>
        </p:spPr>
        <p:txBody>
          <a:bodyPr lIns="0" tIns="0" rIns="0" bIns="0" rtlCol="0" anchor="t">
            <a:spAutoFit/>
          </a:bodyPr>
          <a:lstStyle/>
          <a:p>
            <a:pPr algn="l">
              <a:lnSpc>
                <a:spcPts val="5717"/>
              </a:lnSpc>
              <a:spcBef>
                <a:spcPct val="0"/>
              </a:spcBef>
            </a:pPr>
            <a:r>
              <a:rPr lang="en-US" sz="4083">
                <a:solidFill>
                  <a:srgbClr val="FFFFFF"/>
                </a:solidFill>
                <a:latin typeface="Codec Pro"/>
                <a:ea typeface="Codec Pro"/>
                <a:cs typeface="Codec Pro"/>
                <a:sym typeface="Codec Pro"/>
              </a:rPr>
              <a:t>6. Nhận diện ký tự bằng Pytesseract</a:t>
            </a:r>
          </a:p>
        </p:txBody>
      </p:sp>
      <p:sp>
        <p:nvSpPr>
          <p:cNvPr id="11" name="TextBox 11"/>
          <p:cNvSpPr txBox="1"/>
          <p:nvPr/>
        </p:nvSpPr>
        <p:spPr>
          <a:xfrm>
            <a:off x="1259158" y="3757054"/>
            <a:ext cx="11383187" cy="4032123"/>
          </a:xfrm>
          <a:prstGeom prst="rect">
            <a:avLst/>
          </a:prstGeom>
        </p:spPr>
        <p:txBody>
          <a:bodyPr lIns="0" tIns="0" rIns="0" bIns="0" rtlCol="0" anchor="t">
            <a:spAutoFit/>
          </a:bodyPr>
          <a:lstStyle/>
          <a:p>
            <a:pPr algn="just">
              <a:lnSpc>
                <a:spcPts val="4031"/>
              </a:lnSpc>
            </a:pPr>
            <a:r>
              <a:rPr lang="en-US" sz="2879">
                <a:solidFill>
                  <a:srgbClr val="10D3F9"/>
                </a:solidFill>
                <a:latin typeface="Tomorrow"/>
                <a:ea typeface="Tomorrow"/>
                <a:cs typeface="Tomorrow"/>
                <a:sym typeface="Tomorrow"/>
              </a:rPr>
              <a:t>Hàm pytesseract.image_to_string(): nhận diện văn bản từ ảnh nhị phân đã qua xử lý.</a:t>
            </a:r>
          </a:p>
          <a:p>
            <a:pPr algn="just">
              <a:lnSpc>
                <a:spcPts val="4031"/>
              </a:lnSpc>
            </a:pPr>
            <a:r>
              <a:rPr lang="en-US" sz="2879">
                <a:solidFill>
                  <a:srgbClr val="10D3F9"/>
                </a:solidFill>
                <a:latin typeface="Tomorrow"/>
                <a:ea typeface="Tomorrow"/>
                <a:cs typeface="Tomorrow"/>
                <a:sym typeface="Tomorrow"/>
              </a:rPr>
              <a:t>- - psm: tùy chọn quan trọng để định cấu hình cách Tesseract phân tích văn bản trong ảnh.</a:t>
            </a:r>
          </a:p>
          <a:p>
            <a:pPr algn="just">
              <a:lnSpc>
                <a:spcPts val="4031"/>
              </a:lnSpc>
            </a:pPr>
            <a:r>
              <a:rPr lang="en-US" sz="2879">
                <a:solidFill>
                  <a:srgbClr val="10D3F9"/>
                </a:solidFill>
                <a:latin typeface="Tomorrow"/>
                <a:ea typeface="Tomorrow"/>
                <a:cs typeface="Tomorrow"/>
                <a:sym typeface="Tomorrow"/>
              </a:rPr>
              <a:t>- - psm 8: chỉ định chế độ phân tích - nhận diện văn bản như một dòng liên tiếp (thích hợp với biển số xe)</a:t>
            </a:r>
          </a:p>
          <a:p>
            <a:pPr algn="just">
              <a:lnSpc>
                <a:spcPts val="4031"/>
              </a:lnSpc>
            </a:pPr>
            <a:r>
              <a:rPr lang="en-US" sz="2879">
                <a:solidFill>
                  <a:srgbClr val="10D3F9"/>
                </a:solidFill>
                <a:latin typeface="Tomorrow"/>
                <a:ea typeface="Tomorrow"/>
                <a:cs typeface="Tomorrow"/>
                <a:sym typeface="Tomorrow"/>
              </a:rPr>
              <a:t>Kết quả nhận diện sẽ được in ra màn hình </a:t>
            </a:r>
          </a:p>
          <a:p>
            <a:pPr algn="just">
              <a:lnSpc>
                <a:spcPts val="4031"/>
              </a:lnSpc>
              <a:spcBef>
                <a:spcPct val="0"/>
              </a:spcBef>
            </a:pPr>
            <a:endParaRPr lang="en-US" sz="2879">
              <a:solidFill>
                <a:srgbClr val="10D3F9"/>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vi-VN"/>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7" name="Freeform 7"/>
          <p:cNvSpPr/>
          <p:nvPr/>
        </p:nvSpPr>
        <p:spPr>
          <a:xfrm>
            <a:off x="1477776" y="7151355"/>
            <a:ext cx="9310270" cy="2445122"/>
          </a:xfrm>
          <a:custGeom>
            <a:avLst/>
            <a:gdLst/>
            <a:ahLst/>
            <a:cxnLst/>
            <a:rect l="l" t="t" r="r" b="b"/>
            <a:pathLst>
              <a:path w="9310270" h="2445122">
                <a:moveTo>
                  <a:pt x="0" y="0"/>
                </a:moveTo>
                <a:lnTo>
                  <a:pt x="9310270" y="0"/>
                </a:lnTo>
                <a:lnTo>
                  <a:pt x="9310270" y="2445121"/>
                </a:lnTo>
                <a:lnTo>
                  <a:pt x="0" y="2445121"/>
                </a:lnTo>
                <a:lnTo>
                  <a:pt x="0" y="0"/>
                </a:lnTo>
                <a:close/>
              </a:path>
            </a:pathLst>
          </a:custGeom>
          <a:blipFill>
            <a:blip r:embed="rId7"/>
            <a:stretch>
              <a:fillRect/>
            </a:stretch>
          </a:blipFill>
        </p:spPr>
        <p:txBody>
          <a:bodyPr/>
          <a:lstStyle/>
          <a:p>
            <a:endParaRPr lang="vi-VN"/>
          </a:p>
        </p:txBody>
      </p:sp>
      <p:sp>
        <p:nvSpPr>
          <p:cNvPr id="8" name="TextBox 8"/>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708737" y="1422998"/>
            <a:ext cx="6039221"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MINH HỌA</a:t>
            </a:r>
          </a:p>
        </p:txBody>
      </p:sp>
      <p:sp>
        <p:nvSpPr>
          <p:cNvPr id="10" name="TextBox 10"/>
          <p:cNvSpPr txBox="1"/>
          <p:nvPr/>
        </p:nvSpPr>
        <p:spPr>
          <a:xfrm>
            <a:off x="1028700" y="2829912"/>
            <a:ext cx="9662723" cy="763047"/>
          </a:xfrm>
          <a:prstGeom prst="rect">
            <a:avLst/>
          </a:prstGeom>
        </p:spPr>
        <p:txBody>
          <a:bodyPr lIns="0" tIns="0" rIns="0" bIns="0" rtlCol="0" anchor="t">
            <a:spAutoFit/>
          </a:bodyPr>
          <a:lstStyle/>
          <a:p>
            <a:pPr algn="l">
              <a:lnSpc>
                <a:spcPts val="5717"/>
              </a:lnSpc>
              <a:spcBef>
                <a:spcPct val="0"/>
              </a:spcBef>
            </a:pPr>
            <a:r>
              <a:rPr lang="en-US" sz="4083">
                <a:solidFill>
                  <a:srgbClr val="FFFFFF"/>
                </a:solidFill>
                <a:latin typeface="Codec Pro"/>
                <a:ea typeface="Codec Pro"/>
                <a:cs typeface="Codec Pro"/>
                <a:sym typeface="Codec Pro"/>
              </a:rPr>
              <a:t>7. HIển thị kết quả nhận diện</a:t>
            </a:r>
          </a:p>
        </p:txBody>
      </p:sp>
      <p:sp>
        <p:nvSpPr>
          <p:cNvPr id="11" name="TextBox 11"/>
          <p:cNvSpPr txBox="1"/>
          <p:nvPr/>
        </p:nvSpPr>
        <p:spPr>
          <a:xfrm>
            <a:off x="1477776" y="3764392"/>
            <a:ext cx="11383187" cy="3386963"/>
          </a:xfrm>
          <a:prstGeom prst="rect">
            <a:avLst/>
          </a:prstGeom>
        </p:spPr>
        <p:txBody>
          <a:bodyPr lIns="0" tIns="0" rIns="0" bIns="0" rtlCol="0" anchor="t">
            <a:spAutoFit/>
          </a:bodyPr>
          <a:lstStyle/>
          <a:p>
            <a:pPr algn="just">
              <a:lnSpc>
                <a:spcPts val="3891"/>
              </a:lnSpc>
            </a:pPr>
            <a:r>
              <a:rPr lang="en-US" sz="2779">
                <a:solidFill>
                  <a:srgbClr val="10D3F9"/>
                </a:solidFill>
                <a:latin typeface="Tomorrow"/>
                <a:ea typeface="Tomorrow"/>
                <a:cs typeface="Tomorrow"/>
                <a:sym typeface="Tomorrow"/>
              </a:rPr>
              <a:t>Hàm cv2.imshow(): hiển thị hình ảnh đã xử lý với các hình chữ nhật vẽ xung quanh các ký tự.</a:t>
            </a:r>
          </a:p>
          <a:p>
            <a:pPr algn="just">
              <a:lnSpc>
                <a:spcPts val="3891"/>
              </a:lnSpc>
            </a:pPr>
            <a:r>
              <a:rPr lang="en-US" sz="2779">
                <a:solidFill>
                  <a:srgbClr val="10D3F9"/>
                </a:solidFill>
                <a:latin typeface="Tomorrow"/>
                <a:ea typeface="Tomorrow"/>
                <a:cs typeface="Tomorrow"/>
                <a:sym typeface="Tomorrow"/>
              </a:rPr>
              <a:t>Hàm cv2.waitKey(0): giữ cửa sổ hiển thị cho đến khi người dùng nhấn phím bất kỳ.</a:t>
            </a:r>
          </a:p>
          <a:p>
            <a:pPr algn="just">
              <a:lnSpc>
                <a:spcPts val="3891"/>
              </a:lnSpc>
            </a:pPr>
            <a:r>
              <a:rPr lang="en-US" sz="2779">
                <a:solidFill>
                  <a:srgbClr val="10D3F9"/>
                </a:solidFill>
                <a:latin typeface="Tomorrow"/>
                <a:ea typeface="Tomorrow"/>
                <a:cs typeface="Tomorrow"/>
                <a:sym typeface="Tomorrow"/>
              </a:rPr>
              <a:t>Hàm cv2.destroyAllWindowns(): đóng tất cả các cửa sổ OpenCV khi hoàn thành.</a:t>
            </a:r>
          </a:p>
          <a:p>
            <a:pPr algn="just">
              <a:lnSpc>
                <a:spcPts val="3891"/>
              </a:lnSpc>
              <a:spcBef>
                <a:spcPct val="0"/>
              </a:spcBef>
            </a:pPr>
            <a:endParaRPr lang="en-US" sz="2779">
              <a:solidFill>
                <a:srgbClr val="10D3F9"/>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vi-VN"/>
          </a:p>
        </p:txBody>
      </p:sp>
      <p:sp>
        <p:nvSpPr>
          <p:cNvPr id="3" name="Freeform 3"/>
          <p:cNvSpPr/>
          <p:nvPr/>
        </p:nvSpPr>
        <p:spPr>
          <a:xfrm>
            <a:off x="1156062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vi-VN"/>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vi-VN"/>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11880479" y="8110578"/>
            <a:ext cx="9477174" cy="3435475"/>
          </a:xfrm>
          <a:custGeom>
            <a:avLst/>
            <a:gdLst/>
            <a:ahLst/>
            <a:cxnLst/>
            <a:rect l="l" t="t" r="r" b="b"/>
            <a:pathLst>
              <a:path w="9477174" h="3435475">
                <a:moveTo>
                  <a:pt x="0" y="0"/>
                </a:moveTo>
                <a:lnTo>
                  <a:pt x="9477174" y="0"/>
                </a:lnTo>
                <a:lnTo>
                  <a:pt x="9477174" y="3435475"/>
                </a:lnTo>
                <a:lnTo>
                  <a:pt x="0" y="3435475"/>
                </a:lnTo>
                <a:lnTo>
                  <a:pt x="0" y="0"/>
                </a:lnTo>
                <a:close/>
              </a:path>
            </a:pathLst>
          </a:custGeom>
          <a:blipFill>
            <a:blip r:embed="rId7">
              <a:alphaModFix amt="57000"/>
            </a:blip>
            <a:stretch>
              <a:fillRect/>
            </a:stretch>
          </a:blipFill>
        </p:spPr>
        <p:txBody>
          <a:bodyPr/>
          <a:lstStyle/>
          <a:p>
            <a:endParaRPr lang="vi-VN"/>
          </a:p>
        </p:txBody>
      </p:sp>
      <p:sp>
        <p:nvSpPr>
          <p:cNvPr id="7" name="Freeform 7"/>
          <p:cNvSpPr/>
          <p:nvPr/>
        </p:nvSpPr>
        <p:spPr>
          <a:xfrm>
            <a:off x="1631208" y="2633679"/>
            <a:ext cx="14987858" cy="4755284"/>
          </a:xfrm>
          <a:custGeom>
            <a:avLst/>
            <a:gdLst/>
            <a:ahLst/>
            <a:cxnLst/>
            <a:rect l="l" t="t" r="r" b="b"/>
            <a:pathLst>
              <a:path w="14987858" h="4755284">
                <a:moveTo>
                  <a:pt x="0" y="0"/>
                </a:moveTo>
                <a:lnTo>
                  <a:pt x="14987858" y="0"/>
                </a:lnTo>
                <a:lnTo>
                  <a:pt x="14987858" y="4755283"/>
                </a:lnTo>
                <a:lnTo>
                  <a:pt x="0" y="4755283"/>
                </a:lnTo>
                <a:lnTo>
                  <a:pt x="0" y="0"/>
                </a:lnTo>
                <a:close/>
              </a:path>
            </a:pathLst>
          </a:custGeom>
          <a:blipFill>
            <a:blip r:embed="rId8"/>
            <a:stretch>
              <a:fillRect/>
            </a:stretch>
          </a:blipFill>
        </p:spPr>
        <p:txBody>
          <a:bodyPr/>
          <a:lstStyle/>
          <a:p>
            <a:endParaRPr lang="vi-VN"/>
          </a:p>
        </p:txBody>
      </p:sp>
      <p:sp>
        <p:nvSpPr>
          <p:cNvPr id="8" name="Freeform 8"/>
          <p:cNvSpPr/>
          <p:nvPr/>
        </p:nvSpPr>
        <p:spPr>
          <a:xfrm>
            <a:off x="4425813" y="7641097"/>
            <a:ext cx="8946323" cy="1860519"/>
          </a:xfrm>
          <a:custGeom>
            <a:avLst/>
            <a:gdLst/>
            <a:ahLst/>
            <a:cxnLst/>
            <a:rect l="l" t="t" r="r" b="b"/>
            <a:pathLst>
              <a:path w="8946323" h="1860519">
                <a:moveTo>
                  <a:pt x="0" y="0"/>
                </a:moveTo>
                <a:lnTo>
                  <a:pt x="8946323" y="0"/>
                </a:lnTo>
                <a:lnTo>
                  <a:pt x="8946323" y="1860518"/>
                </a:lnTo>
                <a:lnTo>
                  <a:pt x="0" y="1860518"/>
                </a:lnTo>
                <a:lnTo>
                  <a:pt x="0" y="0"/>
                </a:lnTo>
                <a:close/>
              </a:path>
            </a:pathLst>
          </a:custGeom>
          <a:blipFill>
            <a:blip r:embed="rId9"/>
            <a:stretch>
              <a:fillRect/>
            </a:stretch>
          </a:blipFill>
        </p:spPr>
        <p:txBody>
          <a:bodyPr/>
          <a:lstStyle/>
          <a:p>
            <a:endParaRPr lang="vi-VN"/>
          </a:p>
        </p:txBody>
      </p:sp>
      <p:sp>
        <p:nvSpPr>
          <p:cNvPr id="9" name="TextBox 9"/>
          <p:cNvSpPr txBox="1"/>
          <p:nvPr/>
        </p:nvSpPr>
        <p:spPr>
          <a:xfrm>
            <a:off x="1028893" y="1111659"/>
            <a:ext cx="9375290" cy="1321207"/>
          </a:xfrm>
          <a:prstGeom prst="rect">
            <a:avLst/>
          </a:prstGeom>
        </p:spPr>
        <p:txBody>
          <a:bodyPr lIns="0" tIns="0" rIns="0" bIns="0" rtlCol="0" anchor="t">
            <a:spAutoFit/>
          </a:bodyPr>
          <a:lstStyle/>
          <a:p>
            <a:pPr marL="0" lvl="0" indent="0" algn="l">
              <a:lnSpc>
                <a:spcPts val="10056"/>
              </a:lnSpc>
              <a:spcBef>
                <a:spcPct val="0"/>
              </a:spcBef>
            </a:pPr>
            <a:r>
              <a:rPr lang="en-US" sz="9487">
                <a:solidFill>
                  <a:srgbClr val="FFFFFF"/>
                </a:solidFill>
                <a:latin typeface="Anton"/>
                <a:ea typeface="Anton"/>
                <a:cs typeface="Anton"/>
                <a:sym typeface="Anton"/>
              </a:rPr>
              <a:t>KẾT QUẢ </a:t>
            </a:r>
          </a:p>
        </p:txBody>
      </p:sp>
      <p:sp>
        <p:nvSpPr>
          <p:cNvPr id="10" name="TextBox 10"/>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vi-VN"/>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vi-VN"/>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vi-VN"/>
          </a:p>
        </p:txBody>
      </p:sp>
      <p:sp>
        <p:nvSpPr>
          <p:cNvPr id="6" name="Freeform 6"/>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vi-VN"/>
          </a:p>
        </p:txBody>
      </p:sp>
      <p:sp>
        <p:nvSpPr>
          <p:cNvPr id="7" name="Freeform 7"/>
          <p:cNvSpPr/>
          <p:nvPr/>
        </p:nvSpPr>
        <p:spPr>
          <a:xfrm>
            <a:off x="2441680" y="1028700"/>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8" name="TextBox 8"/>
          <p:cNvSpPr txBox="1"/>
          <p:nvPr/>
        </p:nvSpPr>
        <p:spPr>
          <a:xfrm>
            <a:off x="4981481" y="2510820"/>
            <a:ext cx="8325038" cy="1060831"/>
          </a:xfrm>
          <a:prstGeom prst="rect">
            <a:avLst/>
          </a:prstGeom>
        </p:spPr>
        <p:txBody>
          <a:bodyPr lIns="0" tIns="0" rIns="0" bIns="0" rtlCol="0" anchor="t">
            <a:spAutoFit/>
          </a:bodyPr>
          <a:lstStyle/>
          <a:p>
            <a:pPr algn="l">
              <a:lnSpc>
                <a:spcPts val="8162"/>
              </a:lnSpc>
            </a:pPr>
            <a:r>
              <a:rPr lang="en-US" sz="7700">
                <a:solidFill>
                  <a:srgbClr val="FFFFFF"/>
                </a:solidFill>
                <a:latin typeface="Anton"/>
                <a:ea typeface="Anton"/>
                <a:cs typeface="Anton"/>
                <a:sym typeface="Anton"/>
              </a:rPr>
              <a:t>THÀNH VIÊN CỦA NHÓM</a:t>
            </a:r>
          </a:p>
        </p:txBody>
      </p:sp>
      <p:sp>
        <p:nvSpPr>
          <p:cNvPr id="9" name="TextBox 9"/>
          <p:cNvSpPr txBox="1"/>
          <p:nvPr/>
        </p:nvSpPr>
        <p:spPr>
          <a:xfrm>
            <a:off x="3296855" y="1222753"/>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0" name="TextBox 10"/>
          <p:cNvSpPr txBox="1"/>
          <p:nvPr/>
        </p:nvSpPr>
        <p:spPr>
          <a:xfrm>
            <a:off x="2488637" y="4143151"/>
            <a:ext cx="5344002"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Đinh Như Phát</a:t>
            </a:r>
          </a:p>
        </p:txBody>
      </p:sp>
      <p:sp>
        <p:nvSpPr>
          <p:cNvPr id="11" name="TextBox 11"/>
          <p:cNvSpPr txBox="1"/>
          <p:nvPr/>
        </p:nvSpPr>
        <p:spPr>
          <a:xfrm>
            <a:off x="2460805" y="5458240"/>
            <a:ext cx="5344002"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Võ Lê Gia Huy</a:t>
            </a:r>
          </a:p>
        </p:txBody>
      </p:sp>
      <p:sp>
        <p:nvSpPr>
          <p:cNvPr id="12" name="TextBox 12"/>
          <p:cNvSpPr txBox="1"/>
          <p:nvPr/>
        </p:nvSpPr>
        <p:spPr>
          <a:xfrm>
            <a:off x="2488637" y="6773328"/>
            <a:ext cx="5344002"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Từ Văn Khôi</a:t>
            </a:r>
          </a:p>
        </p:txBody>
      </p:sp>
      <p:sp>
        <p:nvSpPr>
          <p:cNvPr id="13" name="TextBox 13"/>
          <p:cNvSpPr txBox="1"/>
          <p:nvPr/>
        </p:nvSpPr>
        <p:spPr>
          <a:xfrm>
            <a:off x="10116120" y="4143151"/>
            <a:ext cx="5715440"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Trần Xuân Bách</a:t>
            </a:r>
          </a:p>
        </p:txBody>
      </p:sp>
      <p:sp>
        <p:nvSpPr>
          <p:cNvPr id="14" name="TextBox 14"/>
          <p:cNvSpPr txBox="1"/>
          <p:nvPr/>
        </p:nvSpPr>
        <p:spPr>
          <a:xfrm>
            <a:off x="10116120" y="5458240"/>
            <a:ext cx="5360650"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Lê Bảo Phúc</a:t>
            </a:r>
          </a:p>
        </p:txBody>
      </p:sp>
      <p:sp>
        <p:nvSpPr>
          <p:cNvPr id="15" name="TextBox 15"/>
          <p:cNvSpPr txBox="1"/>
          <p:nvPr/>
        </p:nvSpPr>
        <p:spPr>
          <a:xfrm>
            <a:off x="10116120" y="6773328"/>
            <a:ext cx="6306757"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Trần Lê Minh Đức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vi-VN"/>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vi-VN"/>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3852245"/>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KHÓ KHĂN VÀ CÁCH      KHẮC PHỤC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vi-VN"/>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vi-VN"/>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vi-VN"/>
          </a:p>
        </p:txBody>
      </p:sp>
      <p:sp>
        <p:nvSpPr>
          <p:cNvPr id="6" name="Freeform 6"/>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vi-VN"/>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8" name="Freeform 8"/>
          <p:cNvSpPr/>
          <p:nvPr/>
        </p:nvSpPr>
        <p:spPr>
          <a:xfrm>
            <a:off x="733086" y="2871804"/>
            <a:ext cx="5091968" cy="5091968"/>
          </a:xfrm>
          <a:custGeom>
            <a:avLst/>
            <a:gdLst/>
            <a:ahLst/>
            <a:cxnLst/>
            <a:rect l="l" t="t" r="r" b="b"/>
            <a:pathLst>
              <a:path w="5091968" h="5091968">
                <a:moveTo>
                  <a:pt x="0" y="0"/>
                </a:moveTo>
                <a:lnTo>
                  <a:pt x="5091968" y="0"/>
                </a:lnTo>
                <a:lnTo>
                  <a:pt x="5091968" y="5091968"/>
                </a:lnTo>
                <a:lnTo>
                  <a:pt x="0" y="5091968"/>
                </a:lnTo>
                <a:lnTo>
                  <a:pt x="0" y="0"/>
                </a:lnTo>
                <a:close/>
              </a:path>
            </a:pathLst>
          </a:custGeom>
          <a:blipFill>
            <a:blip r:embed="rId7">
              <a:alphaModFix amt="21999"/>
            </a:blip>
            <a:stretch>
              <a:fillRect/>
            </a:stretch>
          </a:blipFill>
        </p:spPr>
        <p:txBody>
          <a:bodyPr/>
          <a:lstStyle/>
          <a:p>
            <a:endParaRPr lang="vi-VN"/>
          </a:p>
        </p:txBody>
      </p:sp>
      <p:sp>
        <p:nvSpPr>
          <p:cNvPr id="9" name="Freeform 9"/>
          <p:cNvSpPr/>
          <p:nvPr/>
        </p:nvSpPr>
        <p:spPr>
          <a:xfrm>
            <a:off x="6598461" y="2871804"/>
            <a:ext cx="5091968" cy="5091968"/>
          </a:xfrm>
          <a:custGeom>
            <a:avLst/>
            <a:gdLst/>
            <a:ahLst/>
            <a:cxnLst/>
            <a:rect l="l" t="t" r="r" b="b"/>
            <a:pathLst>
              <a:path w="5091968" h="5091968">
                <a:moveTo>
                  <a:pt x="0" y="0"/>
                </a:moveTo>
                <a:lnTo>
                  <a:pt x="5091968" y="0"/>
                </a:lnTo>
                <a:lnTo>
                  <a:pt x="5091968" y="5091968"/>
                </a:lnTo>
                <a:lnTo>
                  <a:pt x="0" y="5091968"/>
                </a:lnTo>
                <a:lnTo>
                  <a:pt x="0" y="0"/>
                </a:lnTo>
                <a:close/>
              </a:path>
            </a:pathLst>
          </a:custGeom>
          <a:blipFill>
            <a:blip r:embed="rId7">
              <a:alphaModFix amt="21999"/>
            </a:blip>
            <a:stretch>
              <a:fillRect/>
            </a:stretch>
          </a:blipFill>
        </p:spPr>
        <p:txBody>
          <a:bodyPr/>
          <a:lstStyle/>
          <a:p>
            <a:endParaRPr lang="vi-VN"/>
          </a:p>
        </p:txBody>
      </p:sp>
      <p:grpSp>
        <p:nvGrpSpPr>
          <p:cNvPr id="10" name="Group 10"/>
          <p:cNvGrpSpPr/>
          <p:nvPr/>
        </p:nvGrpSpPr>
        <p:grpSpPr>
          <a:xfrm>
            <a:off x="7486592" y="3629644"/>
            <a:ext cx="3496229" cy="349622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6631" r="-16631"/>
              </a:stretch>
            </a:blipFill>
          </p:spPr>
          <p:txBody>
            <a:bodyPr/>
            <a:lstStyle/>
            <a:p>
              <a:endParaRPr lang="vi-VN"/>
            </a:p>
          </p:txBody>
        </p:sp>
      </p:grpSp>
      <p:grpSp>
        <p:nvGrpSpPr>
          <p:cNvPr id="12" name="Group 12"/>
          <p:cNvGrpSpPr/>
          <p:nvPr/>
        </p:nvGrpSpPr>
        <p:grpSpPr>
          <a:xfrm>
            <a:off x="1520387" y="3548871"/>
            <a:ext cx="3577003" cy="357700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32978" r="-32978"/>
              </a:stretch>
            </a:blipFill>
          </p:spPr>
          <p:txBody>
            <a:bodyPr/>
            <a:lstStyle/>
            <a:p>
              <a:endParaRPr lang="vi-VN"/>
            </a:p>
          </p:txBody>
        </p:sp>
      </p:grpSp>
      <p:sp>
        <p:nvSpPr>
          <p:cNvPr id="14" name="Freeform 14"/>
          <p:cNvSpPr/>
          <p:nvPr/>
        </p:nvSpPr>
        <p:spPr>
          <a:xfrm>
            <a:off x="12462946" y="2871804"/>
            <a:ext cx="5091968" cy="5091968"/>
          </a:xfrm>
          <a:custGeom>
            <a:avLst/>
            <a:gdLst/>
            <a:ahLst/>
            <a:cxnLst/>
            <a:rect l="l" t="t" r="r" b="b"/>
            <a:pathLst>
              <a:path w="5091968" h="5091968">
                <a:moveTo>
                  <a:pt x="0" y="0"/>
                </a:moveTo>
                <a:lnTo>
                  <a:pt x="5091968" y="0"/>
                </a:lnTo>
                <a:lnTo>
                  <a:pt x="5091968" y="5091968"/>
                </a:lnTo>
                <a:lnTo>
                  <a:pt x="0" y="5091968"/>
                </a:lnTo>
                <a:lnTo>
                  <a:pt x="0" y="0"/>
                </a:lnTo>
                <a:close/>
              </a:path>
            </a:pathLst>
          </a:custGeom>
          <a:blipFill>
            <a:blip r:embed="rId7">
              <a:alphaModFix amt="21999"/>
            </a:blip>
            <a:stretch>
              <a:fillRect/>
            </a:stretch>
          </a:blipFill>
        </p:spPr>
        <p:txBody>
          <a:bodyPr/>
          <a:lstStyle/>
          <a:p>
            <a:endParaRPr lang="vi-VN"/>
          </a:p>
        </p:txBody>
      </p:sp>
      <p:grpSp>
        <p:nvGrpSpPr>
          <p:cNvPr id="15" name="Group 15"/>
          <p:cNvGrpSpPr/>
          <p:nvPr/>
        </p:nvGrpSpPr>
        <p:grpSpPr>
          <a:xfrm>
            <a:off x="13278204" y="3565112"/>
            <a:ext cx="3560761" cy="356076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6631" r="-16631"/>
              </a:stretch>
            </a:blipFill>
          </p:spPr>
          <p:txBody>
            <a:bodyPr/>
            <a:lstStyle/>
            <a:p>
              <a:endParaRPr lang="vi-VN"/>
            </a:p>
          </p:txBody>
        </p:sp>
      </p:grpSp>
      <p:sp>
        <p:nvSpPr>
          <p:cNvPr id="17" name="TextBox 17"/>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8" name="TextBox 18"/>
          <p:cNvSpPr txBox="1"/>
          <p:nvPr/>
        </p:nvSpPr>
        <p:spPr>
          <a:xfrm>
            <a:off x="388774" y="1351561"/>
            <a:ext cx="4174964" cy="1321207"/>
          </a:xfrm>
          <a:prstGeom prst="rect">
            <a:avLst/>
          </a:prstGeom>
        </p:spPr>
        <p:txBody>
          <a:bodyPr lIns="0" tIns="0" rIns="0" bIns="0" rtlCol="0" anchor="t">
            <a:spAutoFit/>
          </a:bodyPr>
          <a:lstStyle/>
          <a:p>
            <a:pPr marL="0" lvl="0" indent="0" algn="l">
              <a:lnSpc>
                <a:spcPts val="10056"/>
              </a:lnSpc>
              <a:spcBef>
                <a:spcPct val="0"/>
              </a:spcBef>
            </a:pPr>
            <a:r>
              <a:rPr lang="en-US" sz="9487">
                <a:solidFill>
                  <a:srgbClr val="FFFFFF"/>
                </a:solidFill>
                <a:latin typeface="Anton"/>
                <a:ea typeface="Anton"/>
                <a:cs typeface="Anton"/>
                <a:sym typeface="Anton"/>
              </a:rPr>
              <a:t>TRỞ NGẠI </a:t>
            </a:r>
          </a:p>
        </p:txBody>
      </p:sp>
      <p:sp>
        <p:nvSpPr>
          <p:cNvPr id="19" name="TextBox 19"/>
          <p:cNvSpPr txBox="1"/>
          <p:nvPr/>
        </p:nvSpPr>
        <p:spPr>
          <a:xfrm>
            <a:off x="913842" y="8344772"/>
            <a:ext cx="4708835" cy="472217"/>
          </a:xfrm>
          <a:prstGeom prst="rect">
            <a:avLst/>
          </a:prstGeom>
        </p:spPr>
        <p:txBody>
          <a:bodyPr lIns="0" tIns="0" rIns="0" bIns="0" rtlCol="0" anchor="t">
            <a:spAutoFit/>
          </a:bodyPr>
          <a:lstStyle/>
          <a:p>
            <a:pPr algn="ctr">
              <a:lnSpc>
                <a:spcPts val="3897"/>
              </a:lnSpc>
              <a:spcBef>
                <a:spcPct val="0"/>
              </a:spcBef>
            </a:pPr>
            <a:r>
              <a:rPr lang="en-US" sz="2783">
                <a:solidFill>
                  <a:srgbClr val="10D3F9"/>
                </a:solidFill>
                <a:latin typeface="Tomorrow"/>
                <a:ea typeface="Tomorrow"/>
                <a:cs typeface="Tomorrow"/>
                <a:sym typeface="Tomorrow"/>
              </a:rPr>
              <a:t>BIỂN SỐ MỜ HOẶC BẨN</a:t>
            </a:r>
          </a:p>
        </p:txBody>
      </p:sp>
      <p:sp>
        <p:nvSpPr>
          <p:cNvPr id="20" name="TextBox 20"/>
          <p:cNvSpPr txBox="1"/>
          <p:nvPr/>
        </p:nvSpPr>
        <p:spPr>
          <a:xfrm>
            <a:off x="13175236" y="8334961"/>
            <a:ext cx="4084064" cy="472217"/>
          </a:xfrm>
          <a:prstGeom prst="rect">
            <a:avLst/>
          </a:prstGeom>
        </p:spPr>
        <p:txBody>
          <a:bodyPr lIns="0" tIns="0" rIns="0" bIns="0" rtlCol="0" anchor="t">
            <a:spAutoFit/>
          </a:bodyPr>
          <a:lstStyle/>
          <a:p>
            <a:pPr marL="0" lvl="0" indent="0" algn="ctr">
              <a:lnSpc>
                <a:spcPts val="3897"/>
              </a:lnSpc>
              <a:spcBef>
                <a:spcPct val="0"/>
              </a:spcBef>
            </a:pPr>
            <a:r>
              <a:rPr lang="en-US" sz="2783">
                <a:solidFill>
                  <a:srgbClr val="10D3F9"/>
                </a:solidFill>
                <a:latin typeface="Tomorrow"/>
                <a:ea typeface="Tomorrow"/>
                <a:cs typeface="Tomorrow"/>
                <a:sym typeface="Tomorrow"/>
              </a:rPr>
              <a:t>GÓC CHỤP NGHIÊNG</a:t>
            </a:r>
          </a:p>
        </p:txBody>
      </p:sp>
      <p:sp>
        <p:nvSpPr>
          <p:cNvPr id="21" name="TextBox 21"/>
          <p:cNvSpPr txBox="1"/>
          <p:nvPr/>
        </p:nvSpPr>
        <p:spPr>
          <a:xfrm>
            <a:off x="7133395" y="8344772"/>
            <a:ext cx="4202622" cy="957992"/>
          </a:xfrm>
          <a:prstGeom prst="rect">
            <a:avLst/>
          </a:prstGeom>
        </p:spPr>
        <p:txBody>
          <a:bodyPr lIns="0" tIns="0" rIns="0" bIns="0" rtlCol="0" anchor="t">
            <a:spAutoFit/>
          </a:bodyPr>
          <a:lstStyle/>
          <a:p>
            <a:pPr marL="0" lvl="0" indent="0" algn="ctr">
              <a:lnSpc>
                <a:spcPts val="3897"/>
              </a:lnSpc>
              <a:spcBef>
                <a:spcPct val="0"/>
              </a:spcBef>
            </a:pPr>
            <a:r>
              <a:rPr lang="en-US" sz="2783">
                <a:solidFill>
                  <a:srgbClr val="10D3F9"/>
                </a:solidFill>
                <a:latin typeface="Tomorrow"/>
                <a:ea typeface="Tomorrow"/>
                <a:cs typeface="Tomorrow"/>
                <a:sym typeface="Tomorrow"/>
              </a:rPr>
              <a:t>ÁNH SÁNG KHÔNG ĐỀU HOẶC NGƯỢC SÁNG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vi-VN"/>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vi-VN"/>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vi-VN"/>
          </a:p>
        </p:txBody>
      </p:sp>
      <p:sp>
        <p:nvSpPr>
          <p:cNvPr id="6" name="Freeform 6"/>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vi-VN"/>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8" name="Freeform 8"/>
          <p:cNvSpPr/>
          <p:nvPr/>
        </p:nvSpPr>
        <p:spPr>
          <a:xfrm>
            <a:off x="733086" y="2871804"/>
            <a:ext cx="5091968" cy="5091968"/>
          </a:xfrm>
          <a:custGeom>
            <a:avLst/>
            <a:gdLst/>
            <a:ahLst/>
            <a:cxnLst/>
            <a:rect l="l" t="t" r="r" b="b"/>
            <a:pathLst>
              <a:path w="5091968" h="5091968">
                <a:moveTo>
                  <a:pt x="0" y="0"/>
                </a:moveTo>
                <a:lnTo>
                  <a:pt x="5091968" y="0"/>
                </a:lnTo>
                <a:lnTo>
                  <a:pt x="5091968" y="5091968"/>
                </a:lnTo>
                <a:lnTo>
                  <a:pt x="0" y="5091968"/>
                </a:lnTo>
                <a:lnTo>
                  <a:pt x="0" y="0"/>
                </a:lnTo>
                <a:close/>
              </a:path>
            </a:pathLst>
          </a:custGeom>
          <a:blipFill>
            <a:blip r:embed="rId7">
              <a:alphaModFix amt="21999"/>
            </a:blip>
            <a:stretch>
              <a:fillRect/>
            </a:stretch>
          </a:blipFill>
        </p:spPr>
        <p:txBody>
          <a:bodyPr/>
          <a:lstStyle/>
          <a:p>
            <a:endParaRPr lang="vi-VN"/>
          </a:p>
        </p:txBody>
      </p:sp>
      <p:sp>
        <p:nvSpPr>
          <p:cNvPr id="9" name="Freeform 9"/>
          <p:cNvSpPr/>
          <p:nvPr/>
        </p:nvSpPr>
        <p:spPr>
          <a:xfrm>
            <a:off x="6598461" y="2871804"/>
            <a:ext cx="5091968" cy="5091968"/>
          </a:xfrm>
          <a:custGeom>
            <a:avLst/>
            <a:gdLst/>
            <a:ahLst/>
            <a:cxnLst/>
            <a:rect l="l" t="t" r="r" b="b"/>
            <a:pathLst>
              <a:path w="5091968" h="5091968">
                <a:moveTo>
                  <a:pt x="0" y="0"/>
                </a:moveTo>
                <a:lnTo>
                  <a:pt x="5091968" y="0"/>
                </a:lnTo>
                <a:lnTo>
                  <a:pt x="5091968" y="5091968"/>
                </a:lnTo>
                <a:lnTo>
                  <a:pt x="0" y="5091968"/>
                </a:lnTo>
                <a:lnTo>
                  <a:pt x="0" y="0"/>
                </a:lnTo>
                <a:close/>
              </a:path>
            </a:pathLst>
          </a:custGeom>
          <a:blipFill>
            <a:blip r:embed="rId7">
              <a:alphaModFix amt="21999"/>
            </a:blip>
            <a:stretch>
              <a:fillRect/>
            </a:stretch>
          </a:blipFill>
        </p:spPr>
        <p:txBody>
          <a:bodyPr/>
          <a:lstStyle/>
          <a:p>
            <a:endParaRPr lang="vi-VN"/>
          </a:p>
        </p:txBody>
      </p:sp>
      <p:grpSp>
        <p:nvGrpSpPr>
          <p:cNvPr id="10" name="Group 10"/>
          <p:cNvGrpSpPr/>
          <p:nvPr/>
        </p:nvGrpSpPr>
        <p:grpSpPr>
          <a:xfrm>
            <a:off x="7486592" y="3629644"/>
            <a:ext cx="3496229" cy="349622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665" r="-3665"/>
              </a:stretch>
            </a:blipFill>
          </p:spPr>
          <p:txBody>
            <a:bodyPr/>
            <a:lstStyle/>
            <a:p>
              <a:endParaRPr lang="vi-VN"/>
            </a:p>
          </p:txBody>
        </p:sp>
      </p:grpSp>
      <p:grpSp>
        <p:nvGrpSpPr>
          <p:cNvPr id="12" name="Group 12"/>
          <p:cNvGrpSpPr/>
          <p:nvPr/>
        </p:nvGrpSpPr>
        <p:grpSpPr>
          <a:xfrm>
            <a:off x="1520387" y="3548871"/>
            <a:ext cx="3577003" cy="357700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16555" r="-16555"/>
              </a:stretch>
            </a:blipFill>
          </p:spPr>
          <p:txBody>
            <a:bodyPr/>
            <a:lstStyle/>
            <a:p>
              <a:endParaRPr lang="vi-VN"/>
            </a:p>
          </p:txBody>
        </p:sp>
      </p:grpSp>
      <p:sp>
        <p:nvSpPr>
          <p:cNvPr id="14" name="Freeform 14"/>
          <p:cNvSpPr/>
          <p:nvPr/>
        </p:nvSpPr>
        <p:spPr>
          <a:xfrm>
            <a:off x="12462946" y="2871804"/>
            <a:ext cx="5091968" cy="5091968"/>
          </a:xfrm>
          <a:custGeom>
            <a:avLst/>
            <a:gdLst/>
            <a:ahLst/>
            <a:cxnLst/>
            <a:rect l="l" t="t" r="r" b="b"/>
            <a:pathLst>
              <a:path w="5091968" h="5091968">
                <a:moveTo>
                  <a:pt x="0" y="0"/>
                </a:moveTo>
                <a:lnTo>
                  <a:pt x="5091968" y="0"/>
                </a:lnTo>
                <a:lnTo>
                  <a:pt x="5091968" y="5091968"/>
                </a:lnTo>
                <a:lnTo>
                  <a:pt x="0" y="5091968"/>
                </a:lnTo>
                <a:lnTo>
                  <a:pt x="0" y="0"/>
                </a:lnTo>
                <a:close/>
              </a:path>
            </a:pathLst>
          </a:custGeom>
          <a:blipFill>
            <a:blip r:embed="rId7">
              <a:alphaModFix amt="21999"/>
            </a:blip>
            <a:stretch>
              <a:fillRect/>
            </a:stretch>
          </a:blipFill>
        </p:spPr>
        <p:txBody>
          <a:bodyPr/>
          <a:lstStyle/>
          <a:p>
            <a:endParaRPr lang="vi-VN"/>
          </a:p>
        </p:txBody>
      </p:sp>
      <p:grpSp>
        <p:nvGrpSpPr>
          <p:cNvPr id="15" name="Group 15"/>
          <p:cNvGrpSpPr/>
          <p:nvPr/>
        </p:nvGrpSpPr>
        <p:grpSpPr>
          <a:xfrm>
            <a:off x="13278204" y="3565112"/>
            <a:ext cx="3560761" cy="356076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6631" r="-16631"/>
              </a:stretch>
            </a:blipFill>
          </p:spPr>
          <p:txBody>
            <a:bodyPr/>
            <a:lstStyle/>
            <a:p>
              <a:endParaRPr lang="vi-VN"/>
            </a:p>
          </p:txBody>
        </p:sp>
      </p:grpSp>
      <p:sp>
        <p:nvSpPr>
          <p:cNvPr id="17" name="TextBox 17"/>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8" name="TextBox 18"/>
          <p:cNvSpPr txBox="1"/>
          <p:nvPr/>
        </p:nvSpPr>
        <p:spPr>
          <a:xfrm>
            <a:off x="388774" y="1351561"/>
            <a:ext cx="4174964" cy="1321207"/>
          </a:xfrm>
          <a:prstGeom prst="rect">
            <a:avLst/>
          </a:prstGeom>
        </p:spPr>
        <p:txBody>
          <a:bodyPr lIns="0" tIns="0" rIns="0" bIns="0" rtlCol="0" anchor="t">
            <a:spAutoFit/>
          </a:bodyPr>
          <a:lstStyle/>
          <a:p>
            <a:pPr marL="0" lvl="0" indent="0" algn="l">
              <a:lnSpc>
                <a:spcPts val="10056"/>
              </a:lnSpc>
              <a:spcBef>
                <a:spcPct val="0"/>
              </a:spcBef>
            </a:pPr>
            <a:r>
              <a:rPr lang="en-US" sz="9487">
                <a:solidFill>
                  <a:srgbClr val="FFFFFF"/>
                </a:solidFill>
                <a:latin typeface="Anton"/>
                <a:ea typeface="Anton"/>
                <a:cs typeface="Anton"/>
                <a:sym typeface="Anton"/>
              </a:rPr>
              <a:t>TRỞ NGẠI </a:t>
            </a:r>
          </a:p>
        </p:txBody>
      </p:sp>
      <p:sp>
        <p:nvSpPr>
          <p:cNvPr id="19" name="TextBox 19"/>
          <p:cNvSpPr txBox="1"/>
          <p:nvPr/>
        </p:nvSpPr>
        <p:spPr>
          <a:xfrm>
            <a:off x="5825054" y="8344772"/>
            <a:ext cx="6964330" cy="957992"/>
          </a:xfrm>
          <a:prstGeom prst="rect">
            <a:avLst/>
          </a:prstGeom>
        </p:spPr>
        <p:txBody>
          <a:bodyPr lIns="0" tIns="0" rIns="0" bIns="0" rtlCol="0" anchor="t">
            <a:spAutoFit/>
          </a:bodyPr>
          <a:lstStyle/>
          <a:p>
            <a:pPr marL="0" lvl="0" indent="0" algn="ctr">
              <a:lnSpc>
                <a:spcPts val="3897"/>
              </a:lnSpc>
              <a:spcBef>
                <a:spcPct val="0"/>
              </a:spcBef>
            </a:pPr>
            <a:r>
              <a:rPr lang="en-US" sz="2783">
                <a:solidFill>
                  <a:srgbClr val="10D3F9"/>
                </a:solidFill>
                <a:latin typeface="Tomorrow"/>
                <a:ea typeface="Tomorrow"/>
                <a:cs typeface="Tomorrow"/>
                <a:sym typeface="Tomorrow"/>
              </a:rPr>
              <a:t>SỰ ĐA DẠNG KIỂU BIẾN SỐ XE Ở CÁC QUỐC GIA KHÁC NHAU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vi-VN"/>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vi-VN"/>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vi-VN"/>
          </a:p>
        </p:txBody>
      </p:sp>
      <p:sp>
        <p:nvSpPr>
          <p:cNvPr id="6" name="Freeform 6"/>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vi-VN"/>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8" name="TextBox 8"/>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351561"/>
            <a:ext cx="5436281" cy="1321207"/>
          </a:xfrm>
          <a:prstGeom prst="rect">
            <a:avLst/>
          </a:prstGeom>
        </p:spPr>
        <p:txBody>
          <a:bodyPr lIns="0" tIns="0" rIns="0" bIns="0" rtlCol="0" anchor="t">
            <a:spAutoFit/>
          </a:bodyPr>
          <a:lstStyle/>
          <a:p>
            <a:pPr marL="0" lvl="0" indent="0" algn="l">
              <a:lnSpc>
                <a:spcPts val="10056"/>
              </a:lnSpc>
              <a:spcBef>
                <a:spcPct val="0"/>
              </a:spcBef>
            </a:pPr>
            <a:r>
              <a:rPr lang="en-US" sz="9487">
                <a:solidFill>
                  <a:srgbClr val="FFFFFF"/>
                </a:solidFill>
                <a:latin typeface="Anton"/>
                <a:ea typeface="Anton"/>
                <a:cs typeface="Anton"/>
                <a:sym typeface="Anton"/>
              </a:rPr>
              <a:t>KHẮC PHỤC </a:t>
            </a:r>
          </a:p>
        </p:txBody>
      </p:sp>
      <p:sp>
        <p:nvSpPr>
          <p:cNvPr id="10" name="TextBox 10"/>
          <p:cNvSpPr txBox="1"/>
          <p:nvPr/>
        </p:nvSpPr>
        <p:spPr>
          <a:xfrm>
            <a:off x="2492527" y="4349930"/>
            <a:ext cx="12834449" cy="705898"/>
          </a:xfrm>
          <a:prstGeom prst="rect">
            <a:avLst/>
          </a:prstGeom>
        </p:spPr>
        <p:txBody>
          <a:bodyPr lIns="0" tIns="0" rIns="0" bIns="0" rtlCol="0" anchor="t">
            <a:spAutoFit/>
          </a:bodyPr>
          <a:lstStyle/>
          <a:p>
            <a:pPr algn="just">
              <a:lnSpc>
                <a:spcPts val="5717"/>
              </a:lnSpc>
              <a:spcBef>
                <a:spcPct val="0"/>
              </a:spcBef>
            </a:pPr>
            <a:r>
              <a:rPr lang="en-US" sz="4083">
                <a:solidFill>
                  <a:srgbClr val="FBFBFB"/>
                </a:solidFill>
                <a:latin typeface="Tomorrow"/>
                <a:ea typeface="Tomorrow"/>
                <a:cs typeface="Tomorrow"/>
                <a:sym typeface="Tomorrow"/>
              </a:rPr>
              <a:t> XỬ LÝ ẢNH TRƯỚC ĐỂ CẢI THIỆN CHẤT LƯỢNG</a:t>
            </a:r>
          </a:p>
        </p:txBody>
      </p:sp>
      <p:sp>
        <p:nvSpPr>
          <p:cNvPr id="11" name="TextBox 11"/>
          <p:cNvSpPr txBox="1"/>
          <p:nvPr/>
        </p:nvSpPr>
        <p:spPr>
          <a:xfrm>
            <a:off x="2179857" y="6112817"/>
            <a:ext cx="13507472" cy="705898"/>
          </a:xfrm>
          <a:prstGeom prst="rect">
            <a:avLst/>
          </a:prstGeom>
        </p:spPr>
        <p:txBody>
          <a:bodyPr lIns="0" tIns="0" rIns="0" bIns="0" rtlCol="0" anchor="t">
            <a:spAutoFit/>
          </a:bodyPr>
          <a:lstStyle/>
          <a:p>
            <a:pPr marL="0" lvl="0" indent="0" algn="ctr">
              <a:lnSpc>
                <a:spcPts val="5717"/>
              </a:lnSpc>
              <a:spcBef>
                <a:spcPct val="0"/>
              </a:spcBef>
            </a:pPr>
            <a:r>
              <a:rPr lang="en-US" sz="4083">
                <a:solidFill>
                  <a:srgbClr val="FBFBFB"/>
                </a:solidFill>
                <a:latin typeface="Tomorrow"/>
                <a:ea typeface="Tomorrow"/>
                <a:cs typeface="Tomorrow"/>
                <a:sym typeface="Tomorrow"/>
              </a:rPr>
              <a:t>HUẤN LUYỆN MÔ HÌNH VỚI DATASET ĐA DẠNG HƠN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vi-VN"/>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vi-VN"/>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8417893" y="3336251"/>
            <a:ext cx="9269119" cy="3887806"/>
          </a:xfrm>
          <a:prstGeom prst="rect">
            <a:avLst/>
          </a:prstGeom>
        </p:spPr>
        <p:txBody>
          <a:bodyPr lIns="0" tIns="0" rIns="0" bIns="0" rtlCol="0" anchor="t">
            <a:spAutoFit/>
          </a:bodyPr>
          <a:lstStyle/>
          <a:p>
            <a:pPr algn="l">
              <a:lnSpc>
                <a:spcPts val="15661"/>
              </a:lnSpc>
            </a:pPr>
            <a:r>
              <a:rPr lang="en-US" sz="11186">
                <a:solidFill>
                  <a:srgbClr val="FFFFFF"/>
                </a:solidFill>
                <a:latin typeface="Anton"/>
                <a:ea typeface="Anton"/>
                <a:cs typeface="Anton"/>
                <a:sym typeface="Anton"/>
              </a:rPr>
              <a:t> QUÁ TRÌNH NGHIÊN CỨU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vi-VN"/>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7" name="TextBox 7"/>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708737" y="1423281"/>
            <a:ext cx="13865815"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QUÁ TRÌNH NGHIÊN CỨU</a:t>
            </a:r>
          </a:p>
        </p:txBody>
      </p:sp>
      <p:sp>
        <p:nvSpPr>
          <p:cNvPr id="9" name="TextBox 9"/>
          <p:cNvSpPr txBox="1"/>
          <p:nvPr/>
        </p:nvSpPr>
        <p:spPr>
          <a:xfrm>
            <a:off x="708737" y="2868313"/>
            <a:ext cx="9662723" cy="763047"/>
          </a:xfrm>
          <a:prstGeom prst="rect">
            <a:avLst/>
          </a:prstGeom>
        </p:spPr>
        <p:txBody>
          <a:bodyPr lIns="0" tIns="0" rIns="0" bIns="0" rtlCol="0" anchor="t">
            <a:spAutoFit/>
          </a:bodyPr>
          <a:lstStyle/>
          <a:p>
            <a:pPr marL="881685" lvl="1" indent="-440842" algn="l">
              <a:lnSpc>
                <a:spcPts val="5717"/>
              </a:lnSpc>
              <a:buAutoNum type="arabicPeriod"/>
            </a:pPr>
            <a:r>
              <a:rPr lang="en-US" sz="4083" b="1">
                <a:solidFill>
                  <a:srgbClr val="FFFFFF"/>
                </a:solidFill>
                <a:latin typeface="Codec Pro Bold"/>
                <a:ea typeface="Codec Pro Bold"/>
                <a:cs typeface="Codec Pro Bold"/>
                <a:sym typeface="Codec Pro Bold"/>
              </a:rPr>
              <a:t> Hệ thống kết hợp</a:t>
            </a:r>
          </a:p>
        </p:txBody>
      </p:sp>
      <p:sp>
        <p:nvSpPr>
          <p:cNvPr id="10" name="TextBox 10"/>
          <p:cNvSpPr txBox="1"/>
          <p:nvPr/>
        </p:nvSpPr>
        <p:spPr>
          <a:xfrm>
            <a:off x="1259158" y="3114521"/>
            <a:ext cx="8755226" cy="3193619"/>
          </a:xfrm>
          <a:prstGeom prst="rect">
            <a:avLst/>
          </a:prstGeom>
        </p:spPr>
        <p:txBody>
          <a:bodyPr lIns="0" tIns="0" rIns="0" bIns="0" rtlCol="0" anchor="t">
            <a:spAutoFit/>
          </a:bodyPr>
          <a:lstStyle/>
          <a:p>
            <a:pPr algn="just">
              <a:lnSpc>
                <a:spcPts val="5174"/>
              </a:lnSpc>
            </a:pPr>
            <a:endParaRPr/>
          </a:p>
          <a:p>
            <a:pPr marL="664969" lvl="1" indent="-332485" algn="just">
              <a:lnSpc>
                <a:spcPts val="5174"/>
              </a:lnSpc>
              <a:buFont typeface="Arial"/>
              <a:buChar char="•"/>
            </a:pPr>
            <a:r>
              <a:rPr lang="en-US" sz="3079" b="1">
                <a:solidFill>
                  <a:srgbClr val="10D3F9"/>
                </a:solidFill>
                <a:latin typeface="Tomorrow Bold"/>
                <a:ea typeface="Tomorrow Bold"/>
                <a:cs typeface="Tomorrow Bold"/>
                <a:sym typeface="Tomorrow Bold"/>
              </a:rPr>
              <a:t>OpenCV:</a:t>
            </a:r>
            <a:r>
              <a:rPr lang="en-US" sz="3079">
                <a:solidFill>
                  <a:srgbClr val="10D3F9"/>
                </a:solidFill>
                <a:latin typeface="Tomorrow"/>
                <a:ea typeface="Tomorrow"/>
                <a:cs typeface="Tomorrow"/>
                <a:sym typeface="Tomorrow"/>
              </a:rPr>
              <a:t> xử lý hình ảnh</a:t>
            </a:r>
          </a:p>
          <a:p>
            <a:pPr marL="664969" lvl="1" indent="-332485" algn="just">
              <a:lnSpc>
                <a:spcPts val="5174"/>
              </a:lnSpc>
              <a:buFont typeface="Arial"/>
              <a:buChar char="•"/>
            </a:pPr>
            <a:r>
              <a:rPr lang="en-US" sz="3079" b="1">
                <a:solidFill>
                  <a:srgbClr val="10D3F9"/>
                </a:solidFill>
                <a:latin typeface="Tomorrow Bold"/>
                <a:ea typeface="Tomorrow Bold"/>
                <a:cs typeface="Tomorrow Bold"/>
                <a:sym typeface="Tomorrow Bold"/>
              </a:rPr>
              <a:t>YOLO: </a:t>
            </a:r>
            <a:r>
              <a:rPr lang="en-US" sz="3079">
                <a:solidFill>
                  <a:srgbClr val="10D3F9"/>
                </a:solidFill>
                <a:latin typeface="Tomorrow"/>
                <a:ea typeface="Tomorrow"/>
                <a:cs typeface="Tomorrow"/>
                <a:sym typeface="Tomorrow"/>
              </a:rPr>
              <a:t>phát hiện vùng biển số xe</a:t>
            </a:r>
          </a:p>
          <a:p>
            <a:pPr marL="664969" lvl="1" indent="-332485" algn="just">
              <a:lnSpc>
                <a:spcPts val="5174"/>
              </a:lnSpc>
              <a:buFont typeface="Arial"/>
              <a:buChar char="•"/>
            </a:pPr>
            <a:r>
              <a:rPr lang="en-US" sz="3079" b="1">
                <a:solidFill>
                  <a:srgbClr val="10D3F9"/>
                </a:solidFill>
                <a:latin typeface="Tomorrow Bold"/>
                <a:ea typeface="Tomorrow Bold"/>
                <a:cs typeface="Tomorrow Bold"/>
                <a:sym typeface="Tomorrow Bold"/>
              </a:rPr>
              <a:t>PyTesseract:</a:t>
            </a:r>
            <a:r>
              <a:rPr lang="en-US" sz="3079">
                <a:solidFill>
                  <a:srgbClr val="10D3F9"/>
                </a:solidFill>
                <a:latin typeface="Tomorrow"/>
                <a:ea typeface="Tomorrow"/>
                <a:cs typeface="Tomorrow"/>
                <a:sym typeface="Tomorrow"/>
              </a:rPr>
              <a:t> Nhận diện ký tự quang học</a:t>
            </a:r>
          </a:p>
          <a:p>
            <a:pPr algn="just">
              <a:lnSpc>
                <a:spcPts val="5174"/>
              </a:lnSpc>
            </a:pPr>
            <a:endParaRPr lang="en-US" sz="3079">
              <a:solidFill>
                <a:srgbClr val="10D3F9"/>
              </a:solidFill>
              <a:latin typeface="Tomorrow"/>
              <a:ea typeface="Tomorrow"/>
              <a:cs typeface="Tomorrow"/>
              <a:sym typeface="Tomorrow"/>
            </a:endParaRPr>
          </a:p>
        </p:txBody>
      </p:sp>
      <p:sp>
        <p:nvSpPr>
          <p:cNvPr id="11" name="TextBox 11"/>
          <p:cNvSpPr txBox="1"/>
          <p:nvPr/>
        </p:nvSpPr>
        <p:spPr>
          <a:xfrm>
            <a:off x="1259158" y="5855179"/>
            <a:ext cx="2801406" cy="763047"/>
          </a:xfrm>
          <a:prstGeom prst="rect">
            <a:avLst/>
          </a:prstGeom>
        </p:spPr>
        <p:txBody>
          <a:bodyPr lIns="0" tIns="0" rIns="0" bIns="0" rtlCol="0" anchor="t">
            <a:spAutoFit/>
          </a:bodyPr>
          <a:lstStyle/>
          <a:p>
            <a:pPr algn="l">
              <a:lnSpc>
                <a:spcPts val="5717"/>
              </a:lnSpc>
            </a:pPr>
            <a:r>
              <a:rPr lang="en-US" sz="4083" b="1">
                <a:solidFill>
                  <a:srgbClr val="FFFFFF"/>
                </a:solidFill>
                <a:latin typeface="Codec Pro Bold"/>
                <a:ea typeface="Codec Pro Bold"/>
                <a:cs typeface="Codec Pro Bold"/>
                <a:sym typeface="Codec Pro Bold"/>
              </a:rPr>
              <a:t>2. Dataset</a:t>
            </a:r>
          </a:p>
        </p:txBody>
      </p:sp>
      <p:sp>
        <p:nvSpPr>
          <p:cNvPr id="12" name="TextBox 12"/>
          <p:cNvSpPr txBox="1"/>
          <p:nvPr/>
        </p:nvSpPr>
        <p:spPr>
          <a:xfrm>
            <a:off x="1259158" y="6732526"/>
            <a:ext cx="16593510" cy="3242946"/>
          </a:xfrm>
          <a:prstGeom prst="rect">
            <a:avLst/>
          </a:prstGeom>
        </p:spPr>
        <p:txBody>
          <a:bodyPr lIns="0" tIns="0" rIns="0" bIns="0" rtlCol="0" anchor="t">
            <a:spAutoFit/>
          </a:bodyPr>
          <a:lstStyle/>
          <a:p>
            <a:pPr marL="664969" lvl="1" indent="-332485" algn="just">
              <a:lnSpc>
                <a:spcPts val="5235"/>
              </a:lnSpc>
              <a:buFont typeface="Arial"/>
              <a:buChar char="•"/>
            </a:pPr>
            <a:r>
              <a:rPr lang="en-US" sz="3079">
                <a:solidFill>
                  <a:srgbClr val="10D3F9"/>
                </a:solidFill>
                <a:latin typeface="Tomorrow"/>
                <a:ea typeface="Tomorrow"/>
                <a:cs typeface="Tomorrow"/>
                <a:sym typeface="Tomorrow"/>
              </a:rPr>
              <a:t>Có 3,000 hình ảnh đa dạng về góc chụp, điều kiện ánh sáng và loại phương tiện cơ giới. </a:t>
            </a:r>
          </a:p>
          <a:p>
            <a:pPr marL="664969" lvl="1" indent="-332485" algn="just">
              <a:lnSpc>
                <a:spcPts val="5235"/>
              </a:lnSpc>
              <a:buFont typeface="Arial"/>
              <a:buChar char="•"/>
            </a:pPr>
            <a:r>
              <a:rPr lang="en-US" sz="3079">
                <a:solidFill>
                  <a:srgbClr val="10D3F9"/>
                </a:solidFill>
                <a:latin typeface="Tomorrow"/>
                <a:ea typeface="Tomorrow"/>
                <a:cs typeface="Tomorrow"/>
                <a:sym typeface="Tomorrow"/>
              </a:rPr>
              <a:t>Đây là phần rất quan trọng giữ vai trò trọng yếu trong việc huấn luyện khả năng nhận diện của mô hình.</a:t>
            </a:r>
          </a:p>
          <a:p>
            <a:pPr algn="just">
              <a:lnSpc>
                <a:spcPts val="5235"/>
              </a:lnSpc>
            </a:pPr>
            <a:endParaRPr lang="en-US" sz="3079">
              <a:solidFill>
                <a:srgbClr val="10D3F9"/>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vi-VN"/>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7" name="TextBox 7"/>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708737" y="1496082"/>
            <a:ext cx="13865815"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QUÁ TRÌNH NGHIÊN CỨU</a:t>
            </a:r>
          </a:p>
        </p:txBody>
      </p:sp>
      <p:sp>
        <p:nvSpPr>
          <p:cNvPr id="9" name="TextBox 9"/>
          <p:cNvSpPr txBox="1"/>
          <p:nvPr/>
        </p:nvSpPr>
        <p:spPr>
          <a:xfrm>
            <a:off x="1259158" y="2946664"/>
            <a:ext cx="2722166" cy="763047"/>
          </a:xfrm>
          <a:prstGeom prst="rect">
            <a:avLst/>
          </a:prstGeom>
        </p:spPr>
        <p:txBody>
          <a:bodyPr lIns="0" tIns="0" rIns="0" bIns="0" rtlCol="0" anchor="t">
            <a:spAutoFit/>
          </a:bodyPr>
          <a:lstStyle/>
          <a:p>
            <a:pPr algn="l">
              <a:lnSpc>
                <a:spcPts val="5717"/>
              </a:lnSpc>
            </a:pPr>
            <a:r>
              <a:rPr lang="en-US" sz="4083" b="1">
                <a:solidFill>
                  <a:srgbClr val="FFFFFF"/>
                </a:solidFill>
                <a:latin typeface="Codec Pro Bold"/>
                <a:ea typeface="Codec Pro Bold"/>
                <a:cs typeface="Codec Pro Bold"/>
                <a:sym typeface="Codec Pro Bold"/>
              </a:rPr>
              <a:t>3. Kết quả</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vi-VN"/>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vi-VN"/>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9143897" y="4085422"/>
            <a:ext cx="6714944" cy="1906606"/>
          </a:xfrm>
          <a:prstGeom prst="rect">
            <a:avLst/>
          </a:prstGeom>
        </p:spPr>
        <p:txBody>
          <a:bodyPr lIns="0" tIns="0" rIns="0" bIns="0" rtlCol="0" anchor="t">
            <a:spAutoFit/>
          </a:bodyPr>
          <a:lstStyle/>
          <a:p>
            <a:pPr algn="l">
              <a:lnSpc>
                <a:spcPts val="15661"/>
              </a:lnSpc>
            </a:pPr>
            <a:r>
              <a:rPr lang="en-US" sz="11186">
                <a:solidFill>
                  <a:srgbClr val="FFFFFF"/>
                </a:solidFill>
                <a:latin typeface="Anton"/>
                <a:ea typeface="Anton"/>
                <a:cs typeface="Anton"/>
                <a:sym typeface="Anton"/>
              </a:rPr>
              <a:t>KẾT LUẬN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vi-VN"/>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5" name="Freeform 5"/>
          <p:cNvSpPr/>
          <p:nvPr/>
        </p:nvSpPr>
        <p:spPr>
          <a:xfrm>
            <a:off x="-5487339" y="538004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6" name="Freeform 6"/>
          <p:cNvSpPr/>
          <p:nvPr/>
        </p:nvSpPr>
        <p:spPr>
          <a:xfrm>
            <a:off x="-88519" y="4659938"/>
            <a:ext cx="4028613" cy="4114800"/>
          </a:xfrm>
          <a:custGeom>
            <a:avLst/>
            <a:gdLst/>
            <a:ahLst/>
            <a:cxnLst/>
            <a:rect l="l" t="t" r="r" b="b"/>
            <a:pathLst>
              <a:path w="4028613" h="4114800">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vi-VN"/>
          </a:p>
        </p:txBody>
      </p:sp>
      <p:sp>
        <p:nvSpPr>
          <p:cNvPr id="7" name="Freeform 7"/>
          <p:cNvSpPr/>
          <p:nvPr/>
        </p:nvSpPr>
        <p:spPr>
          <a:xfrm>
            <a:off x="14540106" y="1906014"/>
            <a:ext cx="4028613" cy="4114800"/>
          </a:xfrm>
          <a:custGeom>
            <a:avLst/>
            <a:gdLst/>
            <a:ahLst/>
            <a:cxnLst/>
            <a:rect l="l" t="t" r="r" b="b"/>
            <a:pathLst>
              <a:path w="4028613" h="4114800">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vi-VN"/>
          </a:p>
        </p:txBody>
      </p:sp>
      <p:sp>
        <p:nvSpPr>
          <p:cNvPr id="8" name="TextBox 8"/>
          <p:cNvSpPr txBox="1"/>
          <p:nvPr/>
        </p:nvSpPr>
        <p:spPr>
          <a:xfrm>
            <a:off x="1482719" y="7408424"/>
            <a:ext cx="14604722" cy="2443862"/>
          </a:xfrm>
          <a:prstGeom prst="rect">
            <a:avLst/>
          </a:prstGeom>
        </p:spPr>
        <p:txBody>
          <a:bodyPr lIns="0" tIns="0" rIns="0" bIns="0" rtlCol="0" anchor="t">
            <a:spAutoFit/>
          </a:bodyPr>
          <a:lstStyle/>
          <a:p>
            <a:pPr marL="664969" lvl="1" indent="-332485" algn="just">
              <a:lnSpc>
                <a:spcPts val="4927"/>
              </a:lnSpc>
              <a:buFont typeface="Arial"/>
              <a:buChar char="•"/>
            </a:pPr>
            <a:r>
              <a:rPr lang="en-US" sz="3079">
                <a:solidFill>
                  <a:srgbClr val="10D3F9"/>
                </a:solidFill>
                <a:latin typeface="Tomorrow"/>
                <a:ea typeface="Tomorrow"/>
                <a:cs typeface="Tomorrow"/>
                <a:sym typeface="Tomorrow"/>
              </a:rPr>
              <a:t>Cập nhật thêm dataset hơn để tăng khả năng chính xác của mô hình trong nhiều tình huống.</a:t>
            </a:r>
          </a:p>
          <a:p>
            <a:pPr marL="664969" lvl="1" indent="-332485" algn="just">
              <a:lnSpc>
                <a:spcPts val="4927"/>
              </a:lnSpc>
              <a:buFont typeface="Arial"/>
              <a:buChar char="•"/>
            </a:pPr>
            <a:r>
              <a:rPr lang="en-US" sz="3079">
                <a:solidFill>
                  <a:srgbClr val="10D3F9"/>
                </a:solidFill>
                <a:latin typeface="Tomorrow"/>
                <a:ea typeface="Tomorrow"/>
                <a:cs typeface="Tomorrow"/>
                <a:sym typeface="Tomorrow"/>
              </a:rPr>
              <a:t>Tối ưu thuật toán để xử lý trong thời gian thực</a:t>
            </a:r>
          </a:p>
          <a:p>
            <a:pPr algn="just">
              <a:lnSpc>
                <a:spcPts val="4927"/>
              </a:lnSpc>
            </a:pPr>
            <a:endParaRPr lang="en-US" sz="3079">
              <a:solidFill>
                <a:srgbClr val="10D3F9"/>
              </a:solidFill>
              <a:latin typeface="Tomorrow"/>
              <a:ea typeface="Tomorrow"/>
              <a:cs typeface="Tomorrow"/>
              <a:sym typeface="Tomorrow"/>
            </a:endParaRPr>
          </a:p>
        </p:txBody>
      </p:sp>
      <p:sp>
        <p:nvSpPr>
          <p:cNvPr id="9" name="TextBox 9"/>
          <p:cNvSpPr txBox="1"/>
          <p:nvPr/>
        </p:nvSpPr>
        <p:spPr>
          <a:xfrm>
            <a:off x="1255499"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 </a:t>
            </a:r>
          </a:p>
        </p:txBody>
      </p:sp>
      <p:sp>
        <p:nvSpPr>
          <p:cNvPr id="10" name="TextBox 10"/>
          <p:cNvSpPr txBox="1"/>
          <p:nvPr/>
        </p:nvSpPr>
        <p:spPr>
          <a:xfrm>
            <a:off x="278645" y="1468315"/>
            <a:ext cx="565727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KẾT LUẬN</a:t>
            </a:r>
          </a:p>
        </p:txBody>
      </p:sp>
      <p:sp>
        <p:nvSpPr>
          <p:cNvPr id="11" name="TextBox 11"/>
          <p:cNvSpPr txBox="1"/>
          <p:nvPr/>
        </p:nvSpPr>
        <p:spPr>
          <a:xfrm>
            <a:off x="1028700" y="3013173"/>
            <a:ext cx="6874419" cy="705897"/>
          </a:xfrm>
          <a:prstGeom prst="rect">
            <a:avLst/>
          </a:prstGeom>
        </p:spPr>
        <p:txBody>
          <a:bodyPr lIns="0" tIns="0" rIns="0" bIns="0" rtlCol="0" anchor="t">
            <a:spAutoFit/>
          </a:bodyPr>
          <a:lstStyle/>
          <a:p>
            <a:pPr marL="881685" lvl="1" indent="-440842" algn="l">
              <a:lnSpc>
                <a:spcPts val="5717"/>
              </a:lnSpc>
              <a:spcBef>
                <a:spcPct val="0"/>
              </a:spcBef>
              <a:buAutoNum type="arabicPeriod"/>
            </a:pPr>
            <a:r>
              <a:rPr lang="en-US" sz="4083">
                <a:solidFill>
                  <a:srgbClr val="FFFFFF"/>
                </a:solidFill>
                <a:latin typeface="Tomorrow"/>
                <a:ea typeface="Tomorrow"/>
                <a:cs typeface="Tomorrow"/>
                <a:sym typeface="Tomorrow"/>
              </a:rPr>
              <a:t>Lợi ích</a:t>
            </a:r>
          </a:p>
        </p:txBody>
      </p:sp>
      <p:sp>
        <p:nvSpPr>
          <p:cNvPr id="12" name="TextBox 12"/>
          <p:cNvSpPr txBox="1"/>
          <p:nvPr/>
        </p:nvSpPr>
        <p:spPr>
          <a:xfrm>
            <a:off x="1312092" y="6321527"/>
            <a:ext cx="8350493" cy="705897"/>
          </a:xfrm>
          <a:prstGeom prst="rect">
            <a:avLst/>
          </a:prstGeom>
        </p:spPr>
        <p:txBody>
          <a:bodyPr lIns="0" tIns="0" rIns="0" bIns="0" rtlCol="0" anchor="t">
            <a:spAutoFit/>
          </a:bodyPr>
          <a:lstStyle/>
          <a:p>
            <a:pPr algn="l">
              <a:lnSpc>
                <a:spcPts val="5717"/>
              </a:lnSpc>
              <a:spcBef>
                <a:spcPct val="0"/>
              </a:spcBef>
            </a:pPr>
            <a:r>
              <a:rPr lang="en-US" sz="4083">
                <a:solidFill>
                  <a:srgbClr val="FFFFFF"/>
                </a:solidFill>
                <a:latin typeface="Tomorrow"/>
                <a:ea typeface="Tomorrow"/>
                <a:cs typeface="Tomorrow"/>
                <a:sym typeface="Tomorrow"/>
              </a:rPr>
              <a:t>2. Hướng phát triển</a:t>
            </a:r>
          </a:p>
        </p:txBody>
      </p:sp>
      <p:sp>
        <p:nvSpPr>
          <p:cNvPr id="13" name="TextBox 13"/>
          <p:cNvSpPr txBox="1"/>
          <p:nvPr/>
        </p:nvSpPr>
        <p:spPr>
          <a:xfrm>
            <a:off x="1482719" y="4096201"/>
            <a:ext cx="14604722" cy="2443862"/>
          </a:xfrm>
          <a:prstGeom prst="rect">
            <a:avLst/>
          </a:prstGeom>
        </p:spPr>
        <p:txBody>
          <a:bodyPr lIns="0" tIns="0" rIns="0" bIns="0" rtlCol="0" anchor="t">
            <a:spAutoFit/>
          </a:bodyPr>
          <a:lstStyle/>
          <a:p>
            <a:pPr marL="664969" lvl="1" indent="-332485" algn="just">
              <a:lnSpc>
                <a:spcPts val="4927"/>
              </a:lnSpc>
              <a:buFont typeface="Arial"/>
              <a:buChar char="•"/>
            </a:pPr>
            <a:r>
              <a:rPr lang="en-US" sz="3079">
                <a:solidFill>
                  <a:srgbClr val="10D3F9"/>
                </a:solidFill>
                <a:latin typeface="Tomorrow"/>
                <a:ea typeface="Tomorrow"/>
                <a:cs typeface="Tomorrow"/>
                <a:sym typeface="Tomorrow"/>
              </a:rPr>
              <a:t>Tăng hiệu quả quản lý giao thông, giảm chi phí nhân công và tối ưu hóa nhiều quy trình</a:t>
            </a:r>
          </a:p>
          <a:p>
            <a:pPr marL="664969" lvl="1" indent="-332485" algn="just">
              <a:lnSpc>
                <a:spcPts val="4927"/>
              </a:lnSpc>
              <a:buFont typeface="Arial"/>
              <a:buChar char="•"/>
            </a:pPr>
            <a:r>
              <a:rPr lang="en-US" sz="3079">
                <a:solidFill>
                  <a:srgbClr val="10D3F9"/>
                </a:solidFill>
                <a:latin typeface="Tomorrow"/>
                <a:ea typeface="Tomorrow"/>
                <a:cs typeface="Tomorrow"/>
                <a:sym typeface="Tomorrow"/>
              </a:rPr>
              <a:t>Tự động hóa các công đoạn, rút ngắn thời gian</a:t>
            </a:r>
          </a:p>
          <a:p>
            <a:pPr algn="just">
              <a:lnSpc>
                <a:spcPts val="4927"/>
              </a:lnSpc>
            </a:pPr>
            <a:endParaRPr lang="en-US" sz="3079">
              <a:solidFill>
                <a:srgbClr val="10D3F9"/>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vi-VN"/>
          </a:p>
        </p:txBody>
      </p:sp>
      <p:sp>
        <p:nvSpPr>
          <p:cNvPr id="3" name="Freeform 3"/>
          <p:cNvSpPr/>
          <p:nvPr/>
        </p:nvSpPr>
        <p:spPr>
          <a:xfrm>
            <a:off x="1028700" y="1020334"/>
            <a:ext cx="639926" cy="768471"/>
          </a:xfrm>
          <a:custGeom>
            <a:avLst/>
            <a:gdLst/>
            <a:ahLst/>
            <a:cxnLst/>
            <a:rect l="l" t="t" r="r" b="b"/>
            <a:pathLst>
              <a:path w="639926" h="768471">
                <a:moveTo>
                  <a:pt x="0" y="0"/>
                </a:moveTo>
                <a:lnTo>
                  <a:pt x="639926" y="0"/>
                </a:lnTo>
                <a:lnTo>
                  <a:pt x="639926" y="768470"/>
                </a:lnTo>
                <a:lnTo>
                  <a:pt x="0" y="768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vi-VN"/>
          </a:p>
        </p:txBody>
      </p:sp>
      <p:sp>
        <p:nvSpPr>
          <p:cNvPr id="5" name="Freeform 5"/>
          <p:cNvSpPr/>
          <p:nvPr/>
        </p:nvSpPr>
        <p:spPr>
          <a:xfrm rot="-10672988">
            <a:off x="8330689" y="-1193436"/>
            <a:ext cx="2028348" cy="4203830"/>
          </a:xfrm>
          <a:custGeom>
            <a:avLst/>
            <a:gdLst/>
            <a:ahLst/>
            <a:cxnLst/>
            <a:rect l="l" t="t" r="r" b="b"/>
            <a:pathLst>
              <a:path w="2028348" h="4203830">
                <a:moveTo>
                  <a:pt x="0" y="0"/>
                </a:moveTo>
                <a:lnTo>
                  <a:pt x="2028348" y="0"/>
                </a:lnTo>
                <a:lnTo>
                  <a:pt x="2028348" y="4203830"/>
                </a:lnTo>
                <a:lnTo>
                  <a:pt x="0" y="4203830"/>
                </a:lnTo>
                <a:lnTo>
                  <a:pt x="0" y="0"/>
                </a:lnTo>
                <a:close/>
              </a:path>
            </a:pathLst>
          </a:custGeom>
          <a:blipFill>
            <a:blip r:embed="rId6">
              <a:alphaModFix amt="43000"/>
            </a:blip>
            <a:stretch>
              <a:fillRect/>
            </a:stretch>
          </a:blipFill>
        </p:spPr>
        <p:txBody>
          <a:bodyPr/>
          <a:lstStyle/>
          <a:p>
            <a:endParaRPr lang="vi-VN"/>
          </a:p>
        </p:txBody>
      </p:sp>
      <p:grpSp>
        <p:nvGrpSpPr>
          <p:cNvPr id="6" name="Group 6"/>
          <p:cNvGrpSpPr/>
          <p:nvPr/>
        </p:nvGrpSpPr>
        <p:grpSpPr>
          <a:xfrm>
            <a:off x="-331195" y="6632292"/>
            <a:ext cx="19910430" cy="3086100"/>
            <a:chOff x="0" y="0"/>
            <a:chExt cx="5243899" cy="812800"/>
          </a:xfrm>
        </p:grpSpPr>
        <p:sp>
          <p:nvSpPr>
            <p:cNvPr id="7" name="Freeform 7"/>
            <p:cNvSpPr/>
            <p:nvPr/>
          </p:nvSpPr>
          <p:spPr>
            <a:xfrm>
              <a:off x="0" y="0"/>
              <a:ext cx="5243899" cy="812800"/>
            </a:xfrm>
            <a:custGeom>
              <a:avLst/>
              <a:gdLst/>
              <a:ahLst/>
              <a:cxnLst/>
              <a:rect l="l" t="t" r="r" b="b"/>
              <a:pathLst>
                <a:path w="5243899" h="812800">
                  <a:moveTo>
                    <a:pt x="0" y="0"/>
                  </a:moveTo>
                  <a:lnTo>
                    <a:pt x="5243899" y="0"/>
                  </a:lnTo>
                  <a:lnTo>
                    <a:pt x="5243899" y="812800"/>
                  </a:lnTo>
                  <a:lnTo>
                    <a:pt x="0" y="812800"/>
                  </a:lnTo>
                  <a:close/>
                </a:path>
              </a:pathLst>
            </a:custGeom>
            <a:solidFill>
              <a:srgbClr val="09B6D5">
                <a:alpha val="15686"/>
              </a:srgbClr>
            </a:solidFill>
          </p:spPr>
          <p:txBody>
            <a:bodyPr/>
            <a:lstStyle/>
            <a:p>
              <a:endParaRPr lang="vi-VN"/>
            </a:p>
          </p:txBody>
        </p:sp>
        <p:sp>
          <p:nvSpPr>
            <p:cNvPr id="8" name="TextBox 8"/>
            <p:cNvSpPr txBox="1"/>
            <p:nvPr/>
          </p:nvSpPr>
          <p:spPr>
            <a:xfrm>
              <a:off x="0" y="-38100"/>
              <a:ext cx="5243899"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342641" y="7932474"/>
            <a:ext cx="485736" cy="485736"/>
          </a:xfrm>
          <a:custGeom>
            <a:avLst/>
            <a:gdLst/>
            <a:ahLst/>
            <a:cxnLst/>
            <a:rect l="l" t="t" r="r" b="b"/>
            <a:pathLst>
              <a:path w="485736" h="485736">
                <a:moveTo>
                  <a:pt x="0" y="0"/>
                </a:moveTo>
                <a:lnTo>
                  <a:pt x="485736" y="0"/>
                </a:lnTo>
                <a:lnTo>
                  <a:pt x="485736" y="485735"/>
                </a:lnTo>
                <a:lnTo>
                  <a:pt x="0" y="4857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Freeform 10"/>
          <p:cNvSpPr/>
          <p:nvPr/>
        </p:nvSpPr>
        <p:spPr>
          <a:xfrm>
            <a:off x="12228796" y="7919387"/>
            <a:ext cx="498822" cy="498822"/>
          </a:xfrm>
          <a:custGeom>
            <a:avLst/>
            <a:gdLst/>
            <a:ahLst/>
            <a:cxnLst/>
            <a:rect l="l" t="t" r="r" b="b"/>
            <a:pathLst>
              <a:path w="498822" h="498822">
                <a:moveTo>
                  <a:pt x="0" y="0"/>
                </a:moveTo>
                <a:lnTo>
                  <a:pt x="498822" y="0"/>
                </a:lnTo>
                <a:lnTo>
                  <a:pt x="498822" y="498822"/>
                </a:lnTo>
                <a:lnTo>
                  <a:pt x="0" y="4988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Freeform 11"/>
          <p:cNvSpPr/>
          <p:nvPr/>
        </p:nvSpPr>
        <p:spPr>
          <a:xfrm>
            <a:off x="1452468" y="7927855"/>
            <a:ext cx="494972" cy="494972"/>
          </a:xfrm>
          <a:custGeom>
            <a:avLst/>
            <a:gdLst/>
            <a:ahLst/>
            <a:cxnLst/>
            <a:rect l="l" t="t" r="r" b="b"/>
            <a:pathLst>
              <a:path w="494972" h="494972">
                <a:moveTo>
                  <a:pt x="0" y="0"/>
                </a:moveTo>
                <a:lnTo>
                  <a:pt x="494972" y="0"/>
                </a:lnTo>
                <a:lnTo>
                  <a:pt x="494972" y="494973"/>
                </a:lnTo>
                <a:lnTo>
                  <a:pt x="0" y="4949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2" name="TextBox 12"/>
          <p:cNvSpPr txBox="1"/>
          <p:nvPr/>
        </p:nvSpPr>
        <p:spPr>
          <a:xfrm>
            <a:off x="2851679" y="4842717"/>
            <a:ext cx="12608647" cy="1530064"/>
          </a:xfrm>
          <a:prstGeom prst="rect">
            <a:avLst/>
          </a:prstGeom>
        </p:spPr>
        <p:txBody>
          <a:bodyPr lIns="0" tIns="0" rIns="0" bIns="0" rtlCol="0" anchor="t">
            <a:spAutoFit/>
          </a:bodyPr>
          <a:lstStyle/>
          <a:p>
            <a:pPr algn="ctr">
              <a:lnSpc>
                <a:spcPts val="11749"/>
              </a:lnSpc>
            </a:pPr>
            <a:r>
              <a:rPr lang="en-US" sz="11084">
                <a:solidFill>
                  <a:srgbClr val="FFFFFF"/>
                </a:solidFill>
                <a:latin typeface="Anton"/>
                <a:ea typeface="Anton"/>
                <a:cs typeface="Anton"/>
                <a:sym typeface="Anton"/>
              </a:rPr>
              <a:t>GET IN TOUCH WITH US!</a:t>
            </a:r>
          </a:p>
        </p:txBody>
      </p:sp>
      <p:sp>
        <p:nvSpPr>
          <p:cNvPr id="13" name="TextBox 13"/>
          <p:cNvSpPr txBox="1"/>
          <p:nvPr/>
        </p:nvSpPr>
        <p:spPr>
          <a:xfrm>
            <a:off x="1925788" y="1122689"/>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4" name="TextBox 14"/>
          <p:cNvSpPr txBox="1"/>
          <p:nvPr/>
        </p:nvSpPr>
        <p:spPr>
          <a:xfrm>
            <a:off x="3747894" y="3509246"/>
            <a:ext cx="1079221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THANK YOU!</a:t>
            </a:r>
          </a:p>
        </p:txBody>
      </p:sp>
      <p:sp>
        <p:nvSpPr>
          <p:cNvPr id="15" name="TextBox 15"/>
          <p:cNvSpPr txBox="1"/>
          <p:nvPr/>
        </p:nvSpPr>
        <p:spPr>
          <a:xfrm>
            <a:off x="13052082" y="8007153"/>
            <a:ext cx="4355456" cy="313766"/>
          </a:xfrm>
          <a:prstGeom prst="rect">
            <a:avLst/>
          </a:prstGeom>
        </p:spPr>
        <p:txBody>
          <a:bodyPr lIns="0" tIns="0" rIns="0" bIns="0" rtlCol="0" anchor="t">
            <a:spAutoFit/>
          </a:bodyPr>
          <a:lstStyle/>
          <a:p>
            <a:pPr algn="l">
              <a:lnSpc>
                <a:spcPts val="2185"/>
              </a:lnSpc>
            </a:pPr>
            <a:r>
              <a:rPr lang="en-US" sz="2005">
                <a:solidFill>
                  <a:srgbClr val="FFFFFF"/>
                </a:solidFill>
                <a:latin typeface="Academy"/>
                <a:ea typeface="Academy"/>
                <a:cs typeface="Academy"/>
                <a:sym typeface="Academy"/>
              </a:rPr>
              <a:t>www.reallygreatsite.com</a:t>
            </a:r>
          </a:p>
        </p:txBody>
      </p:sp>
      <p:sp>
        <p:nvSpPr>
          <p:cNvPr id="16" name="TextBox 16"/>
          <p:cNvSpPr txBox="1"/>
          <p:nvPr/>
        </p:nvSpPr>
        <p:spPr>
          <a:xfrm>
            <a:off x="7165927" y="8013696"/>
            <a:ext cx="4606034" cy="313766"/>
          </a:xfrm>
          <a:prstGeom prst="rect">
            <a:avLst/>
          </a:prstGeom>
        </p:spPr>
        <p:txBody>
          <a:bodyPr lIns="0" tIns="0" rIns="0" bIns="0" rtlCol="0" anchor="t">
            <a:spAutoFit/>
          </a:bodyPr>
          <a:lstStyle/>
          <a:p>
            <a:pPr algn="l">
              <a:lnSpc>
                <a:spcPts val="2185"/>
              </a:lnSpc>
            </a:pPr>
            <a:r>
              <a:rPr lang="en-US" sz="2005">
                <a:solidFill>
                  <a:srgbClr val="FFFFFF"/>
                </a:solidFill>
                <a:latin typeface="Academy"/>
                <a:ea typeface="Academy"/>
                <a:cs typeface="Academy"/>
                <a:sym typeface="Academy"/>
              </a:rPr>
              <a:t>hello@reallygreatsite.com</a:t>
            </a:r>
          </a:p>
        </p:txBody>
      </p:sp>
      <p:sp>
        <p:nvSpPr>
          <p:cNvPr id="17" name="TextBox 17"/>
          <p:cNvSpPr txBox="1"/>
          <p:nvPr/>
        </p:nvSpPr>
        <p:spPr>
          <a:xfrm>
            <a:off x="2271290" y="8013696"/>
            <a:ext cx="4355456" cy="313766"/>
          </a:xfrm>
          <a:prstGeom prst="rect">
            <a:avLst/>
          </a:prstGeom>
        </p:spPr>
        <p:txBody>
          <a:bodyPr lIns="0" tIns="0" rIns="0" bIns="0" rtlCol="0" anchor="t">
            <a:spAutoFit/>
          </a:bodyPr>
          <a:lstStyle/>
          <a:p>
            <a:pPr algn="l">
              <a:lnSpc>
                <a:spcPts val="2185"/>
              </a:lnSpc>
            </a:pPr>
            <a:r>
              <a:rPr lang="en-US" sz="2005">
                <a:solidFill>
                  <a:srgbClr val="FFFFFF"/>
                </a:solidFill>
                <a:latin typeface="Academy"/>
                <a:ea typeface="Academy"/>
                <a:cs typeface="Academy"/>
                <a:sym typeface="Academy"/>
              </a:rPr>
              <a:t>Nhóm 4</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vi-VN"/>
          </a:p>
        </p:txBody>
      </p:sp>
      <p:sp>
        <p:nvSpPr>
          <p:cNvPr id="3" name="Freeform 3"/>
          <p:cNvSpPr/>
          <p:nvPr/>
        </p:nvSpPr>
        <p:spPr>
          <a:xfrm>
            <a:off x="-291326" y="0"/>
            <a:ext cx="21765062" cy="10287000"/>
          </a:xfrm>
          <a:custGeom>
            <a:avLst/>
            <a:gdLst/>
            <a:ahLst/>
            <a:cxnLst/>
            <a:rect l="l" t="t" r="r" b="b"/>
            <a:pathLst>
              <a:path w="21765062" h="10287000">
                <a:moveTo>
                  <a:pt x="0" y="0"/>
                </a:moveTo>
                <a:lnTo>
                  <a:pt x="21765061" y="0"/>
                </a:lnTo>
                <a:lnTo>
                  <a:pt x="21765061" y="10287000"/>
                </a:lnTo>
                <a:lnTo>
                  <a:pt x="0" y="10287000"/>
                </a:lnTo>
                <a:lnTo>
                  <a:pt x="0" y="0"/>
                </a:lnTo>
                <a:close/>
              </a:path>
            </a:pathLst>
          </a:custGeom>
          <a:blipFill>
            <a:blip r:embed="rId3"/>
            <a:stretch>
              <a:fillRect l="-9834" t="-68371" r="-2059" b="-68371"/>
            </a:stretch>
          </a:blipFill>
        </p:spPr>
        <p:txBody>
          <a:bodyPr/>
          <a:lstStyle/>
          <a:p>
            <a:endParaRPr lang="vi-VN"/>
          </a:p>
        </p:txBody>
      </p:sp>
      <p:sp>
        <p:nvSpPr>
          <p:cNvPr id="4" name="Freeform 4"/>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6">
              <a:alphaModFix amt="18000"/>
            </a:blip>
            <a:stretch>
              <a:fillRect/>
            </a:stretch>
          </a:blipFill>
        </p:spPr>
        <p:txBody>
          <a:bodyPr/>
          <a:lstStyle/>
          <a:p>
            <a:endParaRPr lang="vi-VN"/>
          </a:p>
        </p:txBody>
      </p:sp>
      <p:sp>
        <p:nvSpPr>
          <p:cNvPr id="6" name="TextBox 6"/>
          <p:cNvSpPr txBox="1"/>
          <p:nvPr/>
        </p:nvSpPr>
        <p:spPr>
          <a:xfrm>
            <a:off x="-636864" y="1768953"/>
            <a:ext cx="10747393"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GIỚI THIỆU BÀI TOÁN</a:t>
            </a:r>
          </a:p>
        </p:txBody>
      </p:sp>
      <p:sp>
        <p:nvSpPr>
          <p:cNvPr id="7" name="Freeform 7"/>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57000"/>
            </a:blip>
            <a:stretch>
              <a:fillRect/>
            </a:stretch>
          </a:blipFill>
        </p:spPr>
        <p:txBody>
          <a:bodyPr/>
          <a:lstStyle/>
          <a:p>
            <a:endParaRPr lang="vi-VN"/>
          </a:p>
        </p:txBody>
      </p:sp>
      <p:sp>
        <p:nvSpPr>
          <p:cNvPr id="8" name="Freeform 8"/>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6">
              <a:alphaModFix amt="18000"/>
            </a:blip>
            <a:stretch>
              <a:fillRect/>
            </a:stretch>
          </a:blipFill>
        </p:spPr>
        <p:txBody>
          <a:bodyPr/>
          <a:lstStyle/>
          <a:p>
            <a:endParaRPr lang="vi-VN"/>
          </a:p>
        </p:txBody>
      </p:sp>
      <p:sp>
        <p:nvSpPr>
          <p:cNvPr id="9" name="Freeform 9"/>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40000"/>
            </a:blip>
            <a:stretch>
              <a:fillRect/>
            </a:stretch>
          </a:blipFill>
        </p:spPr>
        <p:txBody>
          <a:bodyPr/>
          <a:lstStyle/>
          <a:p>
            <a:endParaRPr lang="vi-VN"/>
          </a:p>
        </p:txBody>
      </p:sp>
      <p:sp>
        <p:nvSpPr>
          <p:cNvPr id="10" name="TextBox 10"/>
          <p:cNvSpPr txBox="1"/>
          <p:nvPr/>
        </p:nvSpPr>
        <p:spPr>
          <a:xfrm>
            <a:off x="1249437"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1" name="TextBox 11"/>
          <p:cNvSpPr txBox="1"/>
          <p:nvPr/>
        </p:nvSpPr>
        <p:spPr>
          <a:xfrm>
            <a:off x="453665" y="3637662"/>
            <a:ext cx="8690335" cy="4874672"/>
          </a:xfrm>
          <a:prstGeom prst="rect">
            <a:avLst/>
          </a:prstGeom>
        </p:spPr>
        <p:txBody>
          <a:bodyPr lIns="0" tIns="0" rIns="0" bIns="0" rtlCol="0" anchor="t">
            <a:spAutoFit/>
          </a:bodyPr>
          <a:lstStyle/>
          <a:p>
            <a:pPr algn="just">
              <a:lnSpc>
                <a:spcPts val="4317"/>
              </a:lnSpc>
              <a:spcBef>
                <a:spcPct val="0"/>
              </a:spcBef>
            </a:pPr>
            <a:r>
              <a:rPr lang="en-US" sz="3083">
                <a:solidFill>
                  <a:srgbClr val="FFFFFF"/>
                </a:solidFill>
                <a:latin typeface="Tomorrow"/>
                <a:ea typeface="Tomorrow"/>
                <a:cs typeface="Tomorrow"/>
                <a:sym typeface="Tomorrow"/>
              </a:rPr>
              <a:t>Đi cùng với sự phát triển mạnh mẽ đa lĩnh vực chính là những thách thức không kém phần nghiêm trọng mà hiện nay không ít thành phố lớn phải đối đầu, trong đó hiện hữu rõ nhất là sự gia tăng chóng mặt của những phương tiện tham gia giao thông. Điều này không những khiến cho việc giám sát và phân luồn giao thông gặp khó khăn mà còn khiến xử lý các vi phạm một công việc đầy trở ngại.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vi-VN"/>
          </a:p>
        </p:txBody>
      </p:sp>
      <p:sp>
        <p:nvSpPr>
          <p:cNvPr id="3" name="Freeform 3"/>
          <p:cNvSpPr/>
          <p:nvPr/>
        </p:nvSpPr>
        <p:spPr>
          <a:xfrm>
            <a:off x="13936057" y="-1501936"/>
            <a:ext cx="12919638" cy="12919638"/>
          </a:xfrm>
          <a:custGeom>
            <a:avLst/>
            <a:gdLst/>
            <a:ahLst/>
            <a:cxnLst/>
            <a:rect l="l" t="t" r="r" b="b"/>
            <a:pathLst>
              <a:path w="12919638" h="12919638">
                <a:moveTo>
                  <a:pt x="0" y="0"/>
                </a:moveTo>
                <a:lnTo>
                  <a:pt x="12919638" y="0"/>
                </a:lnTo>
                <a:lnTo>
                  <a:pt x="12919638" y="12919638"/>
                </a:lnTo>
                <a:lnTo>
                  <a:pt x="0" y="12919638"/>
                </a:lnTo>
                <a:lnTo>
                  <a:pt x="0" y="0"/>
                </a:lnTo>
                <a:close/>
              </a:path>
            </a:pathLst>
          </a:custGeom>
          <a:blipFill>
            <a:blip r:embed="rId3">
              <a:alphaModFix amt="24000"/>
            </a:blip>
            <a:stretch>
              <a:fillRect/>
            </a:stretch>
          </a:blipFill>
        </p:spPr>
        <p:txBody>
          <a:bodyPr/>
          <a:lstStyle/>
          <a:p>
            <a:endParaRPr lang="vi-VN"/>
          </a:p>
        </p:txBody>
      </p:sp>
      <p:sp>
        <p:nvSpPr>
          <p:cNvPr id="4" name="Freeform 4"/>
          <p:cNvSpPr/>
          <p:nvPr/>
        </p:nvSpPr>
        <p:spPr>
          <a:xfrm>
            <a:off x="-5952841" y="5367493"/>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4">
              <a:alphaModFix amt="61000"/>
            </a:blip>
            <a:stretch>
              <a:fillRect/>
            </a:stretch>
          </a:blipFill>
        </p:spPr>
        <p:txBody>
          <a:bodyPr/>
          <a:lstStyle/>
          <a:p>
            <a:endParaRPr lang="vi-VN"/>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13154760" y="8755335"/>
            <a:ext cx="10266480" cy="3721599"/>
          </a:xfrm>
          <a:custGeom>
            <a:avLst/>
            <a:gdLst/>
            <a:ahLst/>
            <a:cxnLst/>
            <a:rect l="l" t="t" r="r" b="b"/>
            <a:pathLst>
              <a:path w="10266480" h="3721599">
                <a:moveTo>
                  <a:pt x="0" y="0"/>
                </a:moveTo>
                <a:lnTo>
                  <a:pt x="10266480" y="0"/>
                </a:lnTo>
                <a:lnTo>
                  <a:pt x="10266480" y="3721599"/>
                </a:lnTo>
                <a:lnTo>
                  <a:pt x="0" y="3721599"/>
                </a:lnTo>
                <a:lnTo>
                  <a:pt x="0" y="0"/>
                </a:lnTo>
                <a:close/>
              </a:path>
            </a:pathLst>
          </a:custGeom>
          <a:blipFill>
            <a:blip r:embed="rId7">
              <a:alphaModFix amt="57000"/>
            </a:blip>
            <a:stretch>
              <a:fillRect/>
            </a:stretch>
          </a:blipFill>
        </p:spPr>
        <p:txBody>
          <a:bodyPr/>
          <a:lstStyle/>
          <a:p>
            <a:endParaRPr lang="vi-VN"/>
          </a:p>
        </p:txBody>
      </p:sp>
      <p:sp>
        <p:nvSpPr>
          <p:cNvPr id="7" name="TextBox 7"/>
          <p:cNvSpPr txBox="1"/>
          <p:nvPr/>
        </p:nvSpPr>
        <p:spPr>
          <a:xfrm>
            <a:off x="1865332" y="1993050"/>
            <a:ext cx="4445155"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GIẢI PHÁP</a:t>
            </a:r>
          </a:p>
        </p:txBody>
      </p:sp>
      <p:sp>
        <p:nvSpPr>
          <p:cNvPr id="8" name="TextBox 8"/>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3683177"/>
            <a:ext cx="7398272" cy="3788822"/>
          </a:xfrm>
          <a:prstGeom prst="rect">
            <a:avLst/>
          </a:prstGeom>
        </p:spPr>
        <p:txBody>
          <a:bodyPr lIns="0" tIns="0" rIns="0" bIns="0" rtlCol="0" anchor="t">
            <a:spAutoFit/>
          </a:bodyPr>
          <a:lstStyle/>
          <a:p>
            <a:pPr algn="just">
              <a:lnSpc>
                <a:spcPts val="4317"/>
              </a:lnSpc>
              <a:spcBef>
                <a:spcPct val="0"/>
              </a:spcBef>
            </a:pPr>
            <a:r>
              <a:rPr lang="en-US" sz="3083">
                <a:solidFill>
                  <a:srgbClr val="FFFFFF"/>
                </a:solidFill>
                <a:latin typeface="Tomorrow"/>
                <a:ea typeface="Tomorrow"/>
                <a:cs typeface="Tomorrow"/>
                <a:sym typeface="Tomorrow"/>
              </a:rPr>
              <a:t>Để giải quyết hiệu quả những vấn đề nêu trên, việc đầu tư và nghiên cứu các giải pháp công nghệ tiên tiến, đặc biệt là ứng dụng trí tuệ nhân tạo (AI) và học máy (machine learning), vào phát triển hệ thống nhận diện biển số xe tự động là hết sức cần thiết.</a:t>
            </a:r>
          </a:p>
        </p:txBody>
      </p:sp>
      <p:sp>
        <p:nvSpPr>
          <p:cNvPr id="10" name="TextBox 10"/>
          <p:cNvSpPr txBox="1"/>
          <p:nvPr/>
        </p:nvSpPr>
        <p:spPr>
          <a:xfrm>
            <a:off x="11879287" y="1993050"/>
            <a:ext cx="3907322"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ƯU ĐIỂM</a:t>
            </a:r>
          </a:p>
        </p:txBody>
      </p:sp>
      <p:sp>
        <p:nvSpPr>
          <p:cNvPr id="11" name="TextBox 11"/>
          <p:cNvSpPr txBox="1"/>
          <p:nvPr/>
        </p:nvSpPr>
        <p:spPr>
          <a:xfrm>
            <a:off x="10129579" y="3609273"/>
            <a:ext cx="7406737" cy="5417597"/>
          </a:xfrm>
          <a:prstGeom prst="rect">
            <a:avLst/>
          </a:prstGeom>
        </p:spPr>
        <p:txBody>
          <a:bodyPr lIns="0" tIns="0" rIns="0" bIns="0" rtlCol="0" anchor="t">
            <a:spAutoFit/>
          </a:bodyPr>
          <a:lstStyle/>
          <a:p>
            <a:pPr algn="just">
              <a:lnSpc>
                <a:spcPts val="4317"/>
              </a:lnSpc>
            </a:pPr>
            <a:r>
              <a:rPr lang="en-US" sz="3083">
                <a:solidFill>
                  <a:srgbClr val="FFFFFF"/>
                </a:solidFill>
                <a:latin typeface="Tomorrow"/>
                <a:ea typeface="Tomorrow"/>
                <a:cs typeface="Tomorrow"/>
                <a:sym typeface="Tomorrow"/>
              </a:rPr>
              <a:t>Những công nghệ này giúp cải thiện khả năng quản lý và giám sát giao thông, tự động hóa các quy trình nhận diện và xử lý vi phạm, đồng thời giảm thiểu sự phụ thuộc vào nguồn nhân lực, song có thể kết hợp với hệ thống giao thông thông minh khác để nâng cao đáng kể chất lượng sống của người dân.</a:t>
            </a:r>
          </a:p>
          <a:p>
            <a:pPr algn="just">
              <a:lnSpc>
                <a:spcPts val="4317"/>
              </a:lnSpc>
              <a:spcBef>
                <a:spcPct val="0"/>
              </a:spcBef>
            </a:pPr>
            <a:endParaRPr lang="en-US" sz="3083">
              <a:solidFill>
                <a:srgbClr val="FFFFFF"/>
              </a:solidFill>
              <a:latin typeface="Tomorrow"/>
              <a:ea typeface="Tomorrow"/>
              <a:cs typeface="Tomorrow"/>
              <a:sym typeface="Tomorrow"/>
            </a:endParaRPr>
          </a:p>
        </p:txBody>
      </p:sp>
      <p:sp>
        <p:nvSpPr>
          <p:cNvPr id="12" name="AutoShape 12"/>
          <p:cNvSpPr/>
          <p:nvPr/>
        </p:nvSpPr>
        <p:spPr>
          <a:xfrm flipV="1">
            <a:off x="8958312" y="1869225"/>
            <a:ext cx="0" cy="6492240"/>
          </a:xfrm>
          <a:prstGeom prst="line">
            <a:avLst/>
          </a:prstGeom>
          <a:ln w="38100" cap="flat">
            <a:solidFill>
              <a:srgbClr val="FFFFFF"/>
            </a:solidFill>
            <a:prstDash val="solid"/>
            <a:headEnd type="none" w="sm" len="sm"/>
            <a:tailEnd type="none" w="sm" len="sm"/>
          </a:ln>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vi-VN"/>
          </a:p>
        </p:txBody>
      </p:sp>
      <p:sp>
        <p:nvSpPr>
          <p:cNvPr id="3" name="Freeform 3"/>
          <p:cNvSpPr/>
          <p:nvPr/>
        </p:nvSpPr>
        <p:spPr>
          <a:xfrm>
            <a:off x="1028700" y="1020334"/>
            <a:ext cx="639926" cy="768471"/>
          </a:xfrm>
          <a:custGeom>
            <a:avLst/>
            <a:gdLst/>
            <a:ahLst/>
            <a:cxnLst/>
            <a:rect l="l" t="t" r="r" b="b"/>
            <a:pathLst>
              <a:path w="639926" h="768471">
                <a:moveTo>
                  <a:pt x="0" y="0"/>
                </a:moveTo>
                <a:lnTo>
                  <a:pt x="639926" y="0"/>
                </a:lnTo>
                <a:lnTo>
                  <a:pt x="639926" y="768470"/>
                </a:lnTo>
                <a:lnTo>
                  <a:pt x="0" y="768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469412" y="3346097"/>
            <a:ext cx="4645950" cy="4645950"/>
          </a:xfrm>
          <a:custGeom>
            <a:avLst/>
            <a:gdLst/>
            <a:ahLst/>
            <a:cxnLst/>
            <a:rect l="l" t="t" r="r" b="b"/>
            <a:pathLst>
              <a:path w="4645950" h="4645950">
                <a:moveTo>
                  <a:pt x="0" y="0"/>
                </a:moveTo>
                <a:lnTo>
                  <a:pt x="4645951" y="0"/>
                </a:lnTo>
                <a:lnTo>
                  <a:pt x="4645951" y="4645951"/>
                </a:lnTo>
                <a:lnTo>
                  <a:pt x="0" y="4645951"/>
                </a:lnTo>
                <a:lnTo>
                  <a:pt x="0" y="0"/>
                </a:lnTo>
                <a:close/>
              </a:path>
            </a:pathLst>
          </a:custGeom>
          <a:blipFill>
            <a:blip r:embed="rId5">
              <a:alphaModFix amt="21999"/>
            </a:blip>
            <a:stretch>
              <a:fillRect/>
            </a:stretch>
          </a:blipFill>
        </p:spPr>
        <p:txBody>
          <a:bodyPr/>
          <a:lstStyle/>
          <a:p>
            <a:endParaRPr lang="vi-VN"/>
          </a:p>
        </p:txBody>
      </p:sp>
      <p:sp>
        <p:nvSpPr>
          <p:cNvPr id="5" name="Freeform 5"/>
          <p:cNvSpPr/>
          <p:nvPr/>
        </p:nvSpPr>
        <p:spPr>
          <a:xfrm>
            <a:off x="6821025" y="3346097"/>
            <a:ext cx="4645950" cy="4645950"/>
          </a:xfrm>
          <a:custGeom>
            <a:avLst/>
            <a:gdLst/>
            <a:ahLst/>
            <a:cxnLst/>
            <a:rect l="l" t="t" r="r" b="b"/>
            <a:pathLst>
              <a:path w="4645950" h="4645950">
                <a:moveTo>
                  <a:pt x="0" y="0"/>
                </a:moveTo>
                <a:lnTo>
                  <a:pt x="4645950" y="0"/>
                </a:lnTo>
                <a:lnTo>
                  <a:pt x="4645950" y="4645951"/>
                </a:lnTo>
                <a:lnTo>
                  <a:pt x="0" y="4645951"/>
                </a:lnTo>
                <a:lnTo>
                  <a:pt x="0" y="0"/>
                </a:lnTo>
                <a:close/>
              </a:path>
            </a:pathLst>
          </a:custGeom>
          <a:blipFill>
            <a:blip r:embed="rId5">
              <a:alphaModFix amt="21999"/>
            </a:blip>
            <a:stretch>
              <a:fillRect/>
            </a:stretch>
          </a:blipFill>
        </p:spPr>
        <p:txBody>
          <a:bodyPr/>
          <a:lstStyle/>
          <a:p>
            <a:endParaRPr lang="vi-VN"/>
          </a:p>
        </p:txBody>
      </p:sp>
      <p:grpSp>
        <p:nvGrpSpPr>
          <p:cNvPr id="6" name="Group 6"/>
          <p:cNvGrpSpPr/>
          <p:nvPr/>
        </p:nvGrpSpPr>
        <p:grpSpPr>
          <a:xfrm>
            <a:off x="7631362" y="4037557"/>
            <a:ext cx="3189986" cy="318998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6705" r="-36705"/>
              </a:stretch>
            </a:blipFill>
          </p:spPr>
          <p:txBody>
            <a:bodyPr/>
            <a:lstStyle/>
            <a:p>
              <a:endParaRPr lang="vi-VN"/>
            </a:p>
          </p:txBody>
        </p:sp>
      </p:grpSp>
      <p:sp>
        <p:nvSpPr>
          <p:cNvPr id="8" name="Freeform 8"/>
          <p:cNvSpPr/>
          <p:nvPr/>
        </p:nvSpPr>
        <p:spPr>
          <a:xfrm>
            <a:off x="12279374" y="-2029641"/>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7">
              <a:alphaModFix amt="61000"/>
            </a:blip>
            <a:stretch>
              <a:fillRect/>
            </a:stretch>
          </a:blipFill>
        </p:spPr>
        <p:txBody>
          <a:bodyPr/>
          <a:lstStyle/>
          <a:p>
            <a:endParaRPr lang="vi-VN"/>
          </a:p>
        </p:txBody>
      </p:sp>
      <p:sp>
        <p:nvSpPr>
          <p:cNvPr id="9" name="TextBox 9"/>
          <p:cNvSpPr txBox="1"/>
          <p:nvPr/>
        </p:nvSpPr>
        <p:spPr>
          <a:xfrm>
            <a:off x="3747894" y="1933134"/>
            <a:ext cx="1079221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ỨNG DỤNG THỰC TIỄN</a:t>
            </a:r>
          </a:p>
        </p:txBody>
      </p:sp>
      <p:sp>
        <p:nvSpPr>
          <p:cNvPr id="10" name="TextBox 10"/>
          <p:cNvSpPr txBox="1"/>
          <p:nvPr/>
        </p:nvSpPr>
        <p:spPr>
          <a:xfrm>
            <a:off x="1925788" y="1122689"/>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1" name="TextBox 11"/>
          <p:cNvSpPr txBox="1"/>
          <p:nvPr/>
        </p:nvSpPr>
        <p:spPr>
          <a:xfrm>
            <a:off x="16756061" y="477686"/>
            <a:ext cx="1006479" cy="551014"/>
          </a:xfrm>
          <a:prstGeom prst="rect">
            <a:avLst/>
          </a:prstGeom>
        </p:spPr>
        <p:txBody>
          <a:bodyPr lIns="0" tIns="0" rIns="0" bIns="0" rtlCol="0" anchor="t">
            <a:spAutoFit/>
          </a:bodyPr>
          <a:lstStyle/>
          <a:p>
            <a:pPr algn="l">
              <a:lnSpc>
                <a:spcPts val="4429"/>
              </a:lnSpc>
              <a:spcBef>
                <a:spcPct val="0"/>
              </a:spcBef>
            </a:pPr>
            <a:r>
              <a:rPr lang="en-US" sz="3164">
                <a:solidFill>
                  <a:srgbClr val="FFFFFF"/>
                </a:solidFill>
                <a:latin typeface="Mokoto"/>
                <a:ea typeface="Mokoto"/>
                <a:cs typeface="Mokoto"/>
                <a:sym typeface="Mokoto"/>
              </a:rPr>
              <a:t>05</a:t>
            </a:r>
          </a:p>
        </p:txBody>
      </p:sp>
      <p:grpSp>
        <p:nvGrpSpPr>
          <p:cNvPr id="12" name="Group 12"/>
          <p:cNvGrpSpPr/>
          <p:nvPr/>
        </p:nvGrpSpPr>
        <p:grpSpPr>
          <a:xfrm>
            <a:off x="2187752" y="3963858"/>
            <a:ext cx="3263684" cy="326368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1522" t="-1108" r="-33241"/>
              </a:stretch>
            </a:blipFill>
          </p:spPr>
          <p:txBody>
            <a:bodyPr/>
            <a:lstStyle/>
            <a:p>
              <a:endParaRPr lang="vi-VN"/>
            </a:p>
          </p:txBody>
        </p:sp>
      </p:grpSp>
      <p:sp>
        <p:nvSpPr>
          <p:cNvPr id="14" name="Freeform 14"/>
          <p:cNvSpPr/>
          <p:nvPr/>
        </p:nvSpPr>
        <p:spPr>
          <a:xfrm>
            <a:off x="12171825" y="3346097"/>
            <a:ext cx="4645950" cy="4645950"/>
          </a:xfrm>
          <a:custGeom>
            <a:avLst/>
            <a:gdLst/>
            <a:ahLst/>
            <a:cxnLst/>
            <a:rect l="l" t="t" r="r" b="b"/>
            <a:pathLst>
              <a:path w="4645950" h="4645950">
                <a:moveTo>
                  <a:pt x="0" y="0"/>
                </a:moveTo>
                <a:lnTo>
                  <a:pt x="4645951" y="0"/>
                </a:lnTo>
                <a:lnTo>
                  <a:pt x="4645951" y="4645951"/>
                </a:lnTo>
                <a:lnTo>
                  <a:pt x="0" y="4645951"/>
                </a:lnTo>
                <a:lnTo>
                  <a:pt x="0" y="0"/>
                </a:lnTo>
                <a:close/>
              </a:path>
            </a:pathLst>
          </a:custGeom>
          <a:blipFill>
            <a:blip r:embed="rId5">
              <a:alphaModFix amt="21999"/>
            </a:blip>
            <a:stretch>
              <a:fillRect/>
            </a:stretch>
          </a:blipFill>
        </p:spPr>
        <p:txBody>
          <a:bodyPr/>
          <a:lstStyle/>
          <a:p>
            <a:endParaRPr lang="vi-VN"/>
          </a:p>
        </p:txBody>
      </p:sp>
      <p:grpSp>
        <p:nvGrpSpPr>
          <p:cNvPr id="15" name="Group 15"/>
          <p:cNvGrpSpPr/>
          <p:nvPr/>
        </p:nvGrpSpPr>
        <p:grpSpPr>
          <a:xfrm>
            <a:off x="12915673" y="3978677"/>
            <a:ext cx="3248866" cy="32488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33526" t="-7539" r="-27883"/>
              </a:stretch>
            </a:blipFill>
          </p:spPr>
          <p:txBody>
            <a:bodyPr/>
            <a:lstStyle/>
            <a:p>
              <a:endParaRPr lang="vi-VN"/>
            </a:p>
          </p:txBody>
        </p:sp>
      </p:grpSp>
      <p:sp>
        <p:nvSpPr>
          <p:cNvPr id="17" name="TextBox 17"/>
          <p:cNvSpPr txBox="1"/>
          <p:nvPr/>
        </p:nvSpPr>
        <p:spPr>
          <a:xfrm>
            <a:off x="1393477" y="8505862"/>
            <a:ext cx="4708835" cy="1074197"/>
          </a:xfrm>
          <a:prstGeom prst="rect">
            <a:avLst/>
          </a:prstGeom>
        </p:spPr>
        <p:txBody>
          <a:bodyPr lIns="0" tIns="0" rIns="0" bIns="0" rtlCol="0" anchor="t">
            <a:spAutoFit/>
          </a:bodyPr>
          <a:lstStyle/>
          <a:p>
            <a:pPr algn="ctr">
              <a:lnSpc>
                <a:spcPts val="4317"/>
              </a:lnSpc>
              <a:spcBef>
                <a:spcPct val="0"/>
              </a:spcBef>
            </a:pPr>
            <a:r>
              <a:rPr lang="en-US" sz="3083">
                <a:solidFill>
                  <a:srgbClr val="10D3F9"/>
                </a:solidFill>
                <a:latin typeface="Tomorrow"/>
                <a:ea typeface="Tomorrow"/>
                <a:cs typeface="Tomorrow"/>
                <a:sym typeface="Tomorrow"/>
              </a:rPr>
              <a:t>HỆ THỐNG  THU PHÍ TỰ ĐỘNG</a:t>
            </a:r>
          </a:p>
        </p:txBody>
      </p:sp>
      <p:sp>
        <p:nvSpPr>
          <p:cNvPr id="18" name="TextBox 18"/>
          <p:cNvSpPr txBox="1"/>
          <p:nvPr/>
        </p:nvSpPr>
        <p:spPr>
          <a:xfrm>
            <a:off x="12452768" y="8478128"/>
            <a:ext cx="4084064" cy="1074197"/>
          </a:xfrm>
          <a:prstGeom prst="rect">
            <a:avLst/>
          </a:prstGeom>
        </p:spPr>
        <p:txBody>
          <a:bodyPr lIns="0" tIns="0" rIns="0" bIns="0" rtlCol="0" anchor="t">
            <a:spAutoFit/>
          </a:bodyPr>
          <a:lstStyle/>
          <a:p>
            <a:pPr algn="ctr">
              <a:lnSpc>
                <a:spcPts val="4317"/>
              </a:lnSpc>
              <a:spcBef>
                <a:spcPct val="0"/>
              </a:spcBef>
            </a:pPr>
            <a:r>
              <a:rPr lang="en-US" sz="3083">
                <a:solidFill>
                  <a:srgbClr val="10D3F9"/>
                </a:solidFill>
                <a:latin typeface="Tomorrow"/>
                <a:ea typeface="Tomorrow"/>
                <a:cs typeface="Tomorrow"/>
                <a:sym typeface="Tomorrow"/>
              </a:rPr>
              <a:t>LÀN THU PHÍ TỰ ĐỘNG</a:t>
            </a:r>
          </a:p>
        </p:txBody>
      </p:sp>
      <p:sp>
        <p:nvSpPr>
          <p:cNvPr id="19" name="TextBox 19"/>
          <p:cNvSpPr txBox="1"/>
          <p:nvPr/>
        </p:nvSpPr>
        <p:spPr>
          <a:xfrm>
            <a:off x="7391963" y="8478128"/>
            <a:ext cx="3771154" cy="1074197"/>
          </a:xfrm>
          <a:prstGeom prst="rect">
            <a:avLst/>
          </a:prstGeom>
        </p:spPr>
        <p:txBody>
          <a:bodyPr lIns="0" tIns="0" rIns="0" bIns="0" rtlCol="0" anchor="t">
            <a:spAutoFit/>
          </a:bodyPr>
          <a:lstStyle/>
          <a:p>
            <a:pPr algn="ctr">
              <a:lnSpc>
                <a:spcPts val="4317"/>
              </a:lnSpc>
            </a:pPr>
            <a:r>
              <a:rPr lang="en-US" sz="3083">
                <a:solidFill>
                  <a:srgbClr val="10D3F9"/>
                </a:solidFill>
                <a:latin typeface="Tomorrow"/>
                <a:ea typeface="Tomorrow"/>
                <a:cs typeface="Tomorrow"/>
                <a:sym typeface="Tomorrow"/>
              </a:rPr>
              <a:t>CAMERA GIÁM SÁT</a:t>
            </a:r>
          </a:p>
          <a:p>
            <a:pPr algn="ctr">
              <a:lnSpc>
                <a:spcPts val="4317"/>
              </a:lnSpc>
              <a:spcBef>
                <a:spcPct val="0"/>
              </a:spcBef>
            </a:pPr>
            <a:r>
              <a:rPr lang="en-US" sz="3083">
                <a:solidFill>
                  <a:srgbClr val="10D3F9"/>
                </a:solidFill>
                <a:latin typeface="Tomorrow"/>
                <a:ea typeface="Tomorrow"/>
                <a:cs typeface="Tomorrow"/>
                <a:sym typeface="Tomorrow"/>
              </a:rPr>
              <a:t>GIAO THÔNG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vi-VN"/>
          </a:p>
        </p:txBody>
      </p:sp>
      <p:sp>
        <p:nvSpPr>
          <p:cNvPr id="3" name="Freeform 3"/>
          <p:cNvSpPr/>
          <p:nvPr/>
        </p:nvSpPr>
        <p:spPr>
          <a:xfrm>
            <a:off x="7912673" y="-3497784"/>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3">
              <a:alphaModFix amt="61000"/>
            </a:blip>
            <a:stretch>
              <a:fillRect/>
            </a:stretch>
          </a:blipFill>
        </p:spPr>
        <p:txBody>
          <a:bodyPr/>
          <a:lstStyle/>
          <a:p>
            <a:endParaRPr lang="vi-VN"/>
          </a:p>
        </p:txBody>
      </p:sp>
      <p:sp>
        <p:nvSpPr>
          <p:cNvPr id="4" name="Freeform 4"/>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4540106" y="2626055"/>
            <a:ext cx="3453813" cy="7568117"/>
          </a:xfrm>
          <a:custGeom>
            <a:avLst/>
            <a:gdLst/>
            <a:ahLst/>
            <a:cxnLst/>
            <a:rect l="l" t="t" r="r" b="b"/>
            <a:pathLst>
              <a:path w="3453813" h="7568117">
                <a:moveTo>
                  <a:pt x="0" y="0"/>
                </a:moveTo>
                <a:lnTo>
                  <a:pt x="3453813" y="0"/>
                </a:lnTo>
                <a:lnTo>
                  <a:pt x="3453813" y="7568117"/>
                </a:lnTo>
                <a:lnTo>
                  <a:pt x="0" y="7568117"/>
                </a:lnTo>
                <a:lnTo>
                  <a:pt x="0" y="0"/>
                </a:lnTo>
                <a:close/>
              </a:path>
            </a:pathLst>
          </a:custGeom>
          <a:blipFill>
            <a:blip r:embed="rId6">
              <a:alphaModFix amt="17000"/>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a:off x="2528750" y="5819121"/>
            <a:ext cx="474052" cy="590993"/>
          </a:xfrm>
          <a:custGeom>
            <a:avLst/>
            <a:gdLst/>
            <a:ahLst/>
            <a:cxnLst/>
            <a:rect l="l" t="t" r="r" b="b"/>
            <a:pathLst>
              <a:path w="474052" h="590993">
                <a:moveTo>
                  <a:pt x="0" y="0"/>
                </a:moveTo>
                <a:lnTo>
                  <a:pt x="474052" y="0"/>
                </a:lnTo>
                <a:lnTo>
                  <a:pt x="474052" y="590993"/>
                </a:lnTo>
                <a:lnTo>
                  <a:pt x="0" y="5909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2974227" y="2029839"/>
            <a:ext cx="12339547"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CÁCH MÔ HÌNH HOẠT ĐỘNG</a:t>
            </a:r>
          </a:p>
        </p:txBody>
      </p:sp>
      <p:sp>
        <p:nvSpPr>
          <p:cNvPr id="8" name="TextBox 8"/>
          <p:cNvSpPr txBox="1"/>
          <p:nvPr/>
        </p:nvSpPr>
        <p:spPr>
          <a:xfrm>
            <a:off x="1254047"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451112" y="5703991"/>
            <a:ext cx="4850844" cy="706123"/>
          </a:xfrm>
          <a:prstGeom prst="rect">
            <a:avLst/>
          </a:prstGeom>
        </p:spPr>
        <p:txBody>
          <a:bodyPr lIns="0" tIns="0" rIns="0" bIns="0" rtlCol="0" anchor="t">
            <a:spAutoFit/>
          </a:bodyPr>
          <a:lstStyle/>
          <a:p>
            <a:pPr algn="ctr">
              <a:lnSpc>
                <a:spcPts val="5704"/>
              </a:lnSpc>
              <a:spcBef>
                <a:spcPct val="0"/>
              </a:spcBef>
            </a:pPr>
            <a:r>
              <a:rPr lang="en-US" sz="4074">
                <a:solidFill>
                  <a:srgbClr val="FFFFFF"/>
                </a:solidFill>
                <a:latin typeface="Tomorrow"/>
                <a:ea typeface="Tomorrow"/>
                <a:cs typeface="Tomorrow"/>
                <a:sym typeface="Tomorrow"/>
              </a:rPr>
              <a:t>Xác định biển số xe </a:t>
            </a:r>
          </a:p>
        </p:txBody>
      </p:sp>
      <p:sp>
        <p:nvSpPr>
          <p:cNvPr id="10" name="TextBox 10"/>
          <p:cNvSpPr txBox="1"/>
          <p:nvPr/>
        </p:nvSpPr>
        <p:spPr>
          <a:xfrm>
            <a:off x="1218118" y="3703463"/>
            <a:ext cx="13708038" cy="1429797"/>
          </a:xfrm>
          <a:prstGeom prst="rect">
            <a:avLst/>
          </a:prstGeom>
        </p:spPr>
        <p:txBody>
          <a:bodyPr lIns="0" tIns="0" rIns="0" bIns="0" rtlCol="0" anchor="t">
            <a:spAutoFit/>
          </a:bodyPr>
          <a:lstStyle/>
          <a:p>
            <a:pPr algn="just">
              <a:lnSpc>
                <a:spcPts val="5717"/>
              </a:lnSpc>
              <a:spcBef>
                <a:spcPct val="0"/>
              </a:spcBef>
            </a:pPr>
            <a:r>
              <a:rPr lang="en-US" sz="4083">
                <a:solidFill>
                  <a:srgbClr val="FFFFFF"/>
                </a:solidFill>
                <a:latin typeface="Tomorrow"/>
                <a:ea typeface="Tomorrow"/>
                <a:cs typeface="Tomorrow"/>
                <a:sym typeface="Tomorrow"/>
              </a:rPr>
              <a:t>Quy trình nhận dạng biển số xe được thực hiện qua 2 bước chính:</a:t>
            </a:r>
          </a:p>
        </p:txBody>
      </p:sp>
      <p:sp>
        <p:nvSpPr>
          <p:cNvPr id="11" name="Freeform 11"/>
          <p:cNvSpPr/>
          <p:nvPr/>
        </p:nvSpPr>
        <p:spPr>
          <a:xfrm>
            <a:off x="2528750" y="7095914"/>
            <a:ext cx="474052" cy="590993"/>
          </a:xfrm>
          <a:custGeom>
            <a:avLst/>
            <a:gdLst/>
            <a:ahLst/>
            <a:cxnLst/>
            <a:rect l="l" t="t" r="r" b="b"/>
            <a:pathLst>
              <a:path w="474052" h="590993">
                <a:moveTo>
                  <a:pt x="0" y="0"/>
                </a:moveTo>
                <a:lnTo>
                  <a:pt x="474052" y="0"/>
                </a:lnTo>
                <a:lnTo>
                  <a:pt x="474052" y="590993"/>
                </a:lnTo>
                <a:lnTo>
                  <a:pt x="0" y="5909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2" name="TextBox 12"/>
          <p:cNvSpPr txBox="1"/>
          <p:nvPr/>
        </p:nvSpPr>
        <p:spPr>
          <a:xfrm>
            <a:off x="3451112" y="7010189"/>
            <a:ext cx="3778091" cy="706123"/>
          </a:xfrm>
          <a:prstGeom prst="rect">
            <a:avLst/>
          </a:prstGeom>
        </p:spPr>
        <p:txBody>
          <a:bodyPr lIns="0" tIns="0" rIns="0" bIns="0" rtlCol="0" anchor="t">
            <a:spAutoFit/>
          </a:bodyPr>
          <a:lstStyle/>
          <a:p>
            <a:pPr algn="ctr">
              <a:lnSpc>
                <a:spcPts val="5704"/>
              </a:lnSpc>
              <a:spcBef>
                <a:spcPct val="0"/>
              </a:spcBef>
            </a:pPr>
            <a:r>
              <a:rPr lang="en-US" sz="4074">
                <a:solidFill>
                  <a:srgbClr val="FFFFFF"/>
                </a:solidFill>
                <a:latin typeface="Tomorrow"/>
                <a:ea typeface="Tomorrow"/>
                <a:cs typeface="Tomorrow"/>
                <a:sym typeface="Tomorrow"/>
              </a:rPr>
              <a:t>Trích xuất ký tự</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vi-VN"/>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vi-VN"/>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663041" y="4674556"/>
            <a:ext cx="10873275" cy="1551451"/>
          </a:xfrm>
          <a:prstGeom prst="rect">
            <a:avLst/>
          </a:prstGeom>
        </p:spPr>
        <p:txBody>
          <a:bodyPr lIns="0" tIns="0" rIns="0" bIns="0" rtlCol="0" anchor="t">
            <a:spAutoFit/>
          </a:bodyPr>
          <a:lstStyle/>
          <a:p>
            <a:pPr algn="l">
              <a:lnSpc>
                <a:spcPts val="11857"/>
              </a:lnSpc>
            </a:pPr>
            <a:r>
              <a:rPr lang="en-US" sz="11186">
                <a:solidFill>
                  <a:srgbClr val="FFFFFF"/>
                </a:solidFill>
                <a:latin typeface="Anton"/>
                <a:ea typeface="Anton"/>
                <a:cs typeface="Anton"/>
                <a:sym typeface="Anton"/>
              </a:rPr>
              <a:t>XÁC ĐỊNH BIỂN SỐ XE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1986314" y="2814288"/>
            <a:ext cx="9915661" cy="705897"/>
          </a:xfrm>
          <a:prstGeom prst="rect">
            <a:avLst/>
          </a:prstGeom>
        </p:spPr>
        <p:txBody>
          <a:bodyPr lIns="0" tIns="0" rIns="0" bIns="0" rtlCol="0" anchor="t">
            <a:spAutoFit/>
          </a:bodyPr>
          <a:lstStyle/>
          <a:p>
            <a:pPr algn="just">
              <a:lnSpc>
                <a:spcPts val="5717"/>
              </a:lnSpc>
              <a:spcBef>
                <a:spcPct val="0"/>
              </a:spcBef>
            </a:pPr>
            <a:r>
              <a:rPr lang="en-US" sz="4083">
                <a:solidFill>
                  <a:srgbClr val="FFFFFF"/>
                </a:solidFill>
                <a:latin typeface="Tomorrow"/>
                <a:ea typeface="Tomorrow"/>
                <a:cs typeface="Tomorrow"/>
                <a:sym typeface="Tomorrow"/>
              </a:rPr>
              <a:t>Với sự hỗ trợ của 4 công cụ chủ chốt:</a:t>
            </a:r>
          </a:p>
        </p:txBody>
      </p:sp>
      <p:sp>
        <p:nvSpPr>
          <p:cNvPr id="4" name="TextBox 4"/>
          <p:cNvSpPr txBox="1"/>
          <p:nvPr/>
        </p:nvSpPr>
        <p:spPr>
          <a:xfrm>
            <a:off x="3948714" y="3770185"/>
            <a:ext cx="8598548" cy="705897"/>
          </a:xfrm>
          <a:prstGeom prst="rect">
            <a:avLst/>
          </a:prstGeom>
        </p:spPr>
        <p:txBody>
          <a:bodyPr lIns="0" tIns="0" rIns="0" bIns="0" rtlCol="0" anchor="t">
            <a:spAutoFit/>
          </a:bodyPr>
          <a:lstStyle/>
          <a:p>
            <a:pPr algn="just">
              <a:lnSpc>
                <a:spcPts val="5717"/>
              </a:lnSpc>
              <a:spcBef>
                <a:spcPct val="0"/>
              </a:spcBef>
            </a:pPr>
            <a:r>
              <a:rPr lang="en-US" sz="4083">
                <a:solidFill>
                  <a:srgbClr val="FFFFFF"/>
                </a:solidFill>
                <a:latin typeface="Tomorrow"/>
                <a:ea typeface="Tomorrow"/>
                <a:cs typeface="Tomorrow"/>
                <a:sym typeface="Tomorrow"/>
              </a:rPr>
              <a:t>OpenCV</a:t>
            </a:r>
          </a:p>
        </p:txBody>
      </p:sp>
      <p:sp>
        <p:nvSpPr>
          <p:cNvPr id="5" name="TextBox 5"/>
          <p:cNvSpPr txBox="1"/>
          <p:nvPr/>
        </p:nvSpPr>
        <p:spPr>
          <a:xfrm>
            <a:off x="3948714" y="5717730"/>
            <a:ext cx="8598548" cy="705897"/>
          </a:xfrm>
          <a:prstGeom prst="rect">
            <a:avLst/>
          </a:prstGeom>
        </p:spPr>
        <p:txBody>
          <a:bodyPr lIns="0" tIns="0" rIns="0" bIns="0" rtlCol="0" anchor="t">
            <a:spAutoFit/>
          </a:bodyPr>
          <a:lstStyle/>
          <a:p>
            <a:pPr algn="just">
              <a:lnSpc>
                <a:spcPts val="5717"/>
              </a:lnSpc>
              <a:spcBef>
                <a:spcPct val="0"/>
              </a:spcBef>
            </a:pPr>
            <a:r>
              <a:rPr lang="en-US" sz="4083">
                <a:solidFill>
                  <a:srgbClr val="FFFFFF"/>
                </a:solidFill>
                <a:latin typeface="Tomorrow"/>
                <a:ea typeface="Tomorrow"/>
                <a:cs typeface="Tomorrow"/>
                <a:sym typeface="Tomorrow"/>
              </a:rPr>
              <a:t>Thư viện Pytesseract</a:t>
            </a:r>
          </a:p>
        </p:txBody>
      </p:sp>
      <p:sp>
        <p:nvSpPr>
          <p:cNvPr id="6" name="TextBox 6"/>
          <p:cNvSpPr txBox="1"/>
          <p:nvPr/>
        </p:nvSpPr>
        <p:spPr>
          <a:xfrm>
            <a:off x="3948714" y="4723733"/>
            <a:ext cx="8598548" cy="705897"/>
          </a:xfrm>
          <a:prstGeom prst="rect">
            <a:avLst/>
          </a:prstGeom>
        </p:spPr>
        <p:txBody>
          <a:bodyPr lIns="0" tIns="0" rIns="0" bIns="0" rtlCol="0" anchor="t">
            <a:spAutoFit/>
          </a:bodyPr>
          <a:lstStyle/>
          <a:p>
            <a:pPr algn="just">
              <a:lnSpc>
                <a:spcPts val="5717"/>
              </a:lnSpc>
              <a:spcBef>
                <a:spcPct val="0"/>
              </a:spcBef>
            </a:pPr>
            <a:r>
              <a:rPr lang="en-US" sz="4083">
                <a:solidFill>
                  <a:srgbClr val="FFFFFF"/>
                </a:solidFill>
                <a:latin typeface="Tomorrow"/>
                <a:ea typeface="Tomorrow"/>
                <a:cs typeface="Tomorrow"/>
                <a:sym typeface="Tomorrow"/>
              </a:rPr>
              <a:t>Thuật toán YOLO</a:t>
            </a:r>
          </a:p>
        </p:txBody>
      </p:sp>
      <p:sp>
        <p:nvSpPr>
          <p:cNvPr id="7" name="TextBox 7"/>
          <p:cNvSpPr txBox="1"/>
          <p:nvPr/>
        </p:nvSpPr>
        <p:spPr>
          <a:xfrm>
            <a:off x="3948714" y="6751049"/>
            <a:ext cx="8598548" cy="705897"/>
          </a:xfrm>
          <a:prstGeom prst="rect">
            <a:avLst/>
          </a:prstGeom>
        </p:spPr>
        <p:txBody>
          <a:bodyPr lIns="0" tIns="0" rIns="0" bIns="0" rtlCol="0" anchor="t">
            <a:spAutoFit/>
          </a:bodyPr>
          <a:lstStyle/>
          <a:p>
            <a:pPr algn="just">
              <a:lnSpc>
                <a:spcPts val="5717"/>
              </a:lnSpc>
              <a:spcBef>
                <a:spcPct val="0"/>
              </a:spcBef>
            </a:pPr>
            <a:r>
              <a:rPr lang="en-US" sz="4083">
                <a:solidFill>
                  <a:srgbClr val="FFFFFF"/>
                </a:solidFill>
                <a:latin typeface="Tomorrow"/>
                <a:ea typeface="Tomorrow"/>
                <a:cs typeface="Tomorrow"/>
                <a:sym typeface="Tomorrow"/>
              </a:rPr>
              <a:t>Mô hình InceptionResNetV2</a:t>
            </a:r>
          </a:p>
        </p:txBody>
      </p:sp>
      <p:sp>
        <p:nvSpPr>
          <p:cNvPr id="8" name="TextBox 8"/>
          <p:cNvSpPr txBox="1"/>
          <p:nvPr/>
        </p:nvSpPr>
        <p:spPr>
          <a:xfrm>
            <a:off x="2982504" y="4213484"/>
            <a:ext cx="580904" cy="2694167"/>
          </a:xfrm>
          <a:prstGeom prst="rect">
            <a:avLst/>
          </a:prstGeom>
        </p:spPr>
        <p:txBody>
          <a:bodyPr lIns="0" tIns="0" rIns="0" bIns="0" rtlCol="0" anchor="t">
            <a:spAutoFit/>
          </a:bodyPr>
          <a:lstStyle/>
          <a:p>
            <a:pPr algn="l">
              <a:lnSpc>
                <a:spcPts val="20371"/>
              </a:lnSpc>
              <a:spcBef>
                <a:spcPct val="0"/>
              </a:spcBef>
            </a:pPr>
            <a:r>
              <a:rPr lang="en-US" sz="14551">
                <a:solidFill>
                  <a:srgbClr val="FFFFFF"/>
                </a:solidFill>
                <a:latin typeface="Codec Pro"/>
                <a:ea typeface="Codec Pro"/>
                <a:cs typeface="Codec Pro"/>
                <a:sym typeface="Codec Pro"/>
              </a:rPr>
              <a:t>.</a:t>
            </a:r>
          </a:p>
        </p:txBody>
      </p:sp>
      <p:sp>
        <p:nvSpPr>
          <p:cNvPr id="9" name="TextBox 9"/>
          <p:cNvSpPr txBox="1"/>
          <p:nvPr/>
        </p:nvSpPr>
        <p:spPr>
          <a:xfrm>
            <a:off x="2982504" y="3463035"/>
            <a:ext cx="580904" cy="2340420"/>
          </a:xfrm>
          <a:prstGeom prst="rect">
            <a:avLst/>
          </a:prstGeom>
        </p:spPr>
        <p:txBody>
          <a:bodyPr lIns="0" tIns="0" rIns="0" bIns="0" rtlCol="0" anchor="t">
            <a:spAutoFit/>
          </a:bodyPr>
          <a:lstStyle/>
          <a:p>
            <a:pPr algn="l">
              <a:lnSpc>
                <a:spcPts val="17635"/>
              </a:lnSpc>
              <a:spcBef>
                <a:spcPct val="0"/>
              </a:spcBef>
            </a:pPr>
            <a:r>
              <a:rPr lang="en-US" sz="12597">
                <a:solidFill>
                  <a:srgbClr val="FFFFFF"/>
                </a:solidFill>
                <a:latin typeface="Codec Pro"/>
                <a:ea typeface="Codec Pro"/>
                <a:cs typeface="Codec Pro"/>
                <a:sym typeface="Codec Pro"/>
              </a:rPr>
              <a:t>.</a:t>
            </a:r>
          </a:p>
        </p:txBody>
      </p:sp>
      <p:sp>
        <p:nvSpPr>
          <p:cNvPr id="10" name="TextBox 10"/>
          <p:cNvSpPr txBox="1"/>
          <p:nvPr/>
        </p:nvSpPr>
        <p:spPr>
          <a:xfrm>
            <a:off x="3016717" y="2471388"/>
            <a:ext cx="639926" cy="2340420"/>
          </a:xfrm>
          <a:prstGeom prst="rect">
            <a:avLst/>
          </a:prstGeom>
        </p:spPr>
        <p:txBody>
          <a:bodyPr lIns="0" tIns="0" rIns="0" bIns="0" rtlCol="0" anchor="t">
            <a:spAutoFit/>
          </a:bodyPr>
          <a:lstStyle/>
          <a:p>
            <a:pPr algn="l">
              <a:lnSpc>
                <a:spcPts val="17635"/>
              </a:lnSpc>
              <a:spcBef>
                <a:spcPct val="0"/>
              </a:spcBef>
            </a:pPr>
            <a:r>
              <a:rPr lang="en-US" sz="12597">
                <a:solidFill>
                  <a:srgbClr val="FFFFFF"/>
                </a:solidFill>
                <a:latin typeface="Codec Pro"/>
                <a:ea typeface="Codec Pro"/>
                <a:cs typeface="Codec Pro"/>
                <a:sym typeface="Codec Pro"/>
              </a:rPr>
              <a:t>.</a:t>
            </a:r>
          </a:p>
        </p:txBody>
      </p:sp>
      <p:sp>
        <p:nvSpPr>
          <p:cNvPr id="11" name="TextBox 11"/>
          <p:cNvSpPr txBox="1"/>
          <p:nvPr/>
        </p:nvSpPr>
        <p:spPr>
          <a:xfrm>
            <a:off x="3016717" y="5452251"/>
            <a:ext cx="639926" cy="2340420"/>
          </a:xfrm>
          <a:prstGeom prst="rect">
            <a:avLst/>
          </a:prstGeom>
        </p:spPr>
        <p:txBody>
          <a:bodyPr lIns="0" tIns="0" rIns="0" bIns="0" rtlCol="0" anchor="t">
            <a:spAutoFit/>
          </a:bodyPr>
          <a:lstStyle/>
          <a:p>
            <a:pPr algn="l">
              <a:lnSpc>
                <a:spcPts val="17635"/>
              </a:lnSpc>
              <a:spcBef>
                <a:spcPct val="0"/>
              </a:spcBef>
            </a:pPr>
            <a:r>
              <a:rPr lang="en-US" sz="12597">
                <a:solidFill>
                  <a:srgbClr val="FFFFFF"/>
                </a:solidFill>
                <a:latin typeface="Codec Pro"/>
                <a:ea typeface="Codec Pro"/>
                <a:cs typeface="Codec Pro"/>
                <a:sym typeface="Codec Pro"/>
              </a:rPr>
              <a:t>.</a:t>
            </a:r>
          </a:p>
        </p:txBody>
      </p:sp>
      <p:sp>
        <p:nvSpPr>
          <p:cNvPr id="12" name="TextBox 12"/>
          <p:cNvSpPr txBox="1"/>
          <p:nvPr/>
        </p:nvSpPr>
        <p:spPr>
          <a:xfrm>
            <a:off x="1028700" y="1194250"/>
            <a:ext cx="10873275" cy="1334288"/>
          </a:xfrm>
          <a:prstGeom prst="rect">
            <a:avLst/>
          </a:prstGeom>
        </p:spPr>
        <p:txBody>
          <a:bodyPr lIns="0" tIns="0" rIns="0" bIns="0" rtlCol="0" anchor="t">
            <a:spAutoFit/>
          </a:bodyPr>
          <a:lstStyle/>
          <a:p>
            <a:pPr algn="l">
              <a:lnSpc>
                <a:spcPts val="10268"/>
              </a:lnSpc>
            </a:pPr>
            <a:r>
              <a:rPr lang="en-US" sz="9687">
                <a:solidFill>
                  <a:srgbClr val="FFFFFF"/>
                </a:solidFill>
                <a:latin typeface="Anton"/>
                <a:ea typeface="Anton"/>
                <a:cs typeface="Anton"/>
                <a:sym typeface="Anton"/>
              </a:rPr>
              <a:t>XÁC ĐỊNH BIỂN SỐ XE</a:t>
            </a:r>
          </a:p>
        </p:txBody>
      </p:sp>
      <p:sp>
        <p:nvSpPr>
          <p:cNvPr id="13" name="TextBox 13"/>
          <p:cNvSpPr txBox="1"/>
          <p:nvPr/>
        </p:nvSpPr>
        <p:spPr>
          <a:xfrm>
            <a:off x="1249981"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4" name="Freeform 14"/>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55" b="-6555"/>
            </a:stretch>
          </a:blipFill>
        </p:spPr>
        <p:txBody>
          <a:bodyPr/>
          <a:lstStyle/>
          <a:p>
            <a:endParaRPr lang="vi-VN"/>
          </a:p>
        </p:txBody>
      </p:sp>
      <p:sp>
        <p:nvSpPr>
          <p:cNvPr id="3" name="Freeform 3"/>
          <p:cNvSpPr/>
          <p:nvPr/>
        </p:nvSpPr>
        <p:spPr>
          <a:xfrm>
            <a:off x="1156062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vi-VN"/>
          </a:p>
        </p:txBody>
      </p:sp>
      <p:sp>
        <p:nvSpPr>
          <p:cNvPr id="4" name="Freeform 4"/>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6485533" y="543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1249981"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7" name="TextBox 7"/>
          <p:cNvSpPr txBox="1"/>
          <p:nvPr/>
        </p:nvSpPr>
        <p:spPr>
          <a:xfrm>
            <a:off x="2193192" y="2009401"/>
            <a:ext cx="3389129"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OPENCV</a:t>
            </a:r>
          </a:p>
        </p:txBody>
      </p:sp>
      <p:sp>
        <p:nvSpPr>
          <p:cNvPr id="8" name="TextBox 8"/>
          <p:cNvSpPr txBox="1"/>
          <p:nvPr/>
        </p:nvSpPr>
        <p:spPr>
          <a:xfrm>
            <a:off x="10803085" y="2009401"/>
            <a:ext cx="5955228"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PYTESSERACT</a:t>
            </a:r>
          </a:p>
        </p:txBody>
      </p:sp>
      <p:sp>
        <p:nvSpPr>
          <p:cNvPr id="9" name="TextBox 9"/>
          <p:cNvSpPr txBox="1"/>
          <p:nvPr/>
        </p:nvSpPr>
        <p:spPr>
          <a:xfrm>
            <a:off x="10027344" y="4121183"/>
            <a:ext cx="7508971" cy="3245897"/>
          </a:xfrm>
          <a:prstGeom prst="rect">
            <a:avLst/>
          </a:prstGeom>
        </p:spPr>
        <p:txBody>
          <a:bodyPr lIns="0" tIns="0" rIns="0" bIns="0" rtlCol="0" anchor="t">
            <a:spAutoFit/>
          </a:bodyPr>
          <a:lstStyle/>
          <a:p>
            <a:pPr algn="just">
              <a:lnSpc>
                <a:spcPts val="4317"/>
              </a:lnSpc>
            </a:pPr>
            <a:r>
              <a:rPr lang="en-US" sz="3083">
                <a:solidFill>
                  <a:srgbClr val="FFFFFF"/>
                </a:solidFill>
                <a:latin typeface="Tomorrow"/>
                <a:ea typeface="Tomorrow"/>
                <a:cs typeface="Tomorrow"/>
                <a:sym typeface="Tomorrow"/>
              </a:rPr>
              <a:t>Pytesseract là một thư viện của Python dùng để nhận diện ký tự quang học (OCR - Optical Character Recognition)</a:t>
            </a:r>
          </a:p>
          <a:p>
            <a:pPr algn="just">
              <a:lnSpc>
                <a:spcPts val="4317"/>
              </a:lnSpc>
              <a:spcBef>
                <a:spcPct val="0"/>
              </a:spcBef>
            </a:pPr>
            <a:r>
              <a:rPr lang="en-US" sz="3083">
                <a:solidFill>
                  <a:srgbClr val="FFFFFF"/>
                </a:solidFill>
                <a:latin typeface="Tomorrow"/>
                <a:ea typeface="Tomorrow"/>
                <a:cs typeface="Tomorrow"/>
                <a:sym typeface="Tomorrow"/>
              </a:rPr>
              <a:t>Cho phép chuyển đổi hình ảnh chứa văn bản thành dữ liệu văn bản. </a:t>
            </a:r>
          </a:p>
          <a:p>
            <a:pPr algn="just">
              <a:lnSpc>
                <a:spcPts val="4317"/>
              </a:lnSpc>
              <a:spcBef>
                <a:spcPct val="0"/>
              </a:spcBef>
            </a:pPr>
            <a:endParaRPr lang="en-US" sz="3083">
              <a:solidFill>
                <a:srgbClr val="FFFFFF"/>
              </a:solidFill>
              <a:latin typeface="Tomorrow"/>
              <a:ea typeface="Tomorrow"/>
              <a:cs typeface="Tomorrow"/>
              <a:sym typeface="Tomorrow"/>
            </a:endParaRPr>
          </a:p>
        </p:txBody>
      </p:sp>
      <p:sp>
        <p:nvSpPr>
          <p:cNvPr id="10" name="TextBox 10"/>
          <p:cNvSpPr txBox="1"/>
          <p:nvPr/>
        </p:nvSpPr>
        <p:spPr>
          <a:xfrm>
            <a:off x="493987" y="4121183"/>
            <a:ext cx="6787540" cy="3788822"/>
          </a:xfrm>
          <a:prstGeom prst="rect">
            <a:avLst/>
          </a:prstGeom>
        </p:spPr>
        <p:txBody>
          <a:bodyPr lIns="0" tIns="0" rIns="0" bIns="0" rtlCol="0" anchor="t">
            <a:spAutoFit/>
          </a:bodyPr>
          <a:lstStyle/>
          <a:p>
            <a:pPr algn="just">
              <a:lnSpc>
                <a:spcPts val="4317"/>
              </a:lnSpc>
            </a:pPr>
            <a:r>
              <a:rPr lang="en-US" sz="3083">
                <a:solidFill>
                  <a:srgbClr val="FFFFFF"/>
                </a:solidFill>
                <a:latin typeface="Tomorrow"/>
                <a:ea typeface="Tomorrow"/>
                <a:cs typeface="Tomorrow"/>
                <a:sym typeface="Tomorrow"/>
              </a:rPr>
              <a:t>OpenCV (Open Source Computer Vision Library) là một thư viện mã nguồn mở dành cho xử lý hình ảnh và thị giác máy tính</a:t>
            </a:r>
          </a:p>
          <a:p>
            <a:pPr algn="just">
              <a:lnSpc>
                <a:spcPts val="4317"/>
              </a:lnSpc>
              <a:spcBef>
                <a:spcPct val="0"/>
              </a:spcBef>
            </a:pPr>
            <a:r>
              <a:rPr lang="en-US" sz="3083">
                <a:solidFill>
                  <a:srgbClr val="FFFFFF"/>
                </a:solidFill>
                <a:latin typeface="Tomorrow"/>
                <a:ea typeface="Tomorrow"/>
                <a:cs typeface="Tomorrow"/>
                <a:sym typeface="Tomorrow"/>
              </a:rPr>
              <a:t>Giúp phát hiện vùng tiềm năng chứa biển số</a:t>
            </a:r>
          </a:p>
          <a:p>
            <a:pPr algn="just">
              <a:lnSpc>
                <a:spcPts val="4317"/>
              </a:lnSpc>
              <a:spcBef>
                <a:spcPct val="0"/>
              </a:spcBef>
            </a:pPr>
            <a:endParaRPr lang="en-US" sz="3083">
              <a:solidFill>
                <a:srgbClr val="FFFFFF"/>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1339</Words>
  <Application>Microsoft Office PowerPoint</Application>
  <PresentationFormat>Custom</PresentationFormat>
  <Paragraphs>151</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Anton</vt:lpstr>
      <vt:lpstr>Codec Pro Bold</vt:lpstr>
      <vt:lpstr>Arial</vt:lpstr>
      <vt:lpstr>Tomorrow</vt:lpstr>
      <vt:lpstr>Tomorrow Bold</vt:lpstr>
      <vt:lpstr>Mokoto</vt:lpstr>
      <vt:lpstr>Codec Pro</vt:lpstr>
      <vt:lpstr>Calibri</vt:lpstr>
      <vt:lpstr>Academy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Blue Futuristic Modern Artificial Intelligence Project Presentation</dc:title>
  <dc:creator>ADMIN</dc:creator>
  <cp:lastModifiedBy>LÊ BẢO PHÚC</cp:lastModifiedBy>
  <cp:revision>2</cp:revision>
  <dcterms:created xsi:type="dcterms:W3CDTF">2006-08-16T00:00:00Z</dcterms:created>
  <dcterms:modified xsi:type="dcterms:W3CDTF">2024-11-26T19:11:46Z</dcterms:modified>
  <dc:identifier>DAGXGQk-btA</dc:identifier>
</cp:coreProperties>
</file>